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5"/>
  </p:notesMasterIdLst>
  <p:sldIdLst>
    <p:sldId id="257" r:id="rId2"/>
    <p:sldId id="258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59" r:id="rId22"/>
    <p:sldId id="284" r:id="rId23"/>
    <p:sldId id="260" r:id="rId24"/>
    <p:sldId id="285" r:id="rId25"/>
    <p:sldId id="286" r:id="rId26"/>
    <p:sldId id="288" r:id="rId27"/>
    <p:sldId id="289" r:id="rId28"/>
    <p:sldId id="290" r:id="rId29"/>
    <p:sldId id="291" r:id="rId30"/>
    <p:sldId id="261" r:id="rId31"/>
    <p:sldId id="292" r:id="rId32"/>
    <p:sldId id="262" r:id="rId33"/>
    <p:sldId id="26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1C33-6B53-E54C-A67F-1364003C02D6}" type="datetimeFigureOut">
              <a:rPr lang="en-US" smtClean="0"/>
              <a:t>19/09/14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0288F-0418-3041-B051-FFE86622B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21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96AB1-CE9C-41F7-949B-47E33A4049A3}" type="slidenum">
              <a:rPr lang="en-IN" smtClean="0">
                <a:solidFill>
                  <a:prstClr val="black"/>
                </a:solidFill>
                <a:latin typeface="Calibri"/>
              </a:rPr>
              <a:pPr/>
              <a:t>15</a:t>
            </a:fld>
            <a:endParaRPr lang="en-IN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96AB1-CE9C-41F7-949B-47E33A4049A3}" type="slidenum">
              <a:rPr lang="en-IN" smtClean="0">
                <a:solidFill>
                  <a:prstClr val="black"/>
                </a:solidFill>
                <a:latin typeface="Calibri"/>
              </a:rPr>
              <a:pPr/>
              <a:t>19</a:t>
            </a:fld>
            <a:endParaRPr lang="en-IN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5779E-A000-A347-B287-C3919A9A1DD2}" type="slidenum">
              <a:rPr lang="en-US">
                <a:solidFill>
                  <a:srgbClr val="DBF5F9">
                    <a:shade val="90000"/>
                  </a:srgbClr>
                </a:solidFill>
                <a:latin typeface="Constantia"/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76690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B6F82-B080-1F40-97DD-9D3D9EDE7C7E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55764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E8F71-27BD-B148-99E9-F9F2C69E9189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16414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E22C8-F1BE-0D47-BEE1-9DC3431A3075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06681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26FFA-4CE5-574B-B443-9ACF6D0B8C8E}" type="slidenum">
              <a:rPr lang="en-US">
                <a:solidFill>
                  <a:srgbClr val="DBF5F9">
                    <a:shade val="90000"/>
                  </a:srgbClr>
                </a:solidFill>
                <a:latin typeface="Constantia"/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666135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997A7-4C14-8B49-B5FB-7EDEE126243B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02133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5FA02-233C-2B4E-ACF9-B62B4BDBA709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55377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4A7E5-D0E0-CF4B-B3C9-AC1466CB2C99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92561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1CB78-B3AC-5345-A7BE-4744F3803475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54280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EC82A-BB3E-0042-9696-CC134D492F82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45775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1A183-3160-1D46-A6D5-5811AAA2916D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402952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FFA032C-8776-F141-B362-5287F55F9980}" type="slidenum">
              <a:rPr lang="en-US">
                <a:solidFill>
                  <a:srgbClr val="04617B">
                    <a:shade val="90000"/>
                  </a:srgbClr>
                </a:solidFill>
                <a:latin typeface="Arial" charset="0"/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721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23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23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4800">
                <a:latin typeface="Times New Roman" charset="0"/>
              </a:rPr>
              <a:t>MS 101: Algorithms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Instructor</a:t>
            </a:r>
          </a:p>
          <a:p>
            <a:pPr eaLnBrk="1" hangingPunct="1"/>
            <a:r>
              <a:rPr lang="en-US">
                <a:latin typeface="Times New Roman" charset="0"/>
              </a:rPr>
              <a:t>Neelima Gupta</a:t>
            </a:r>
          </a:p>
          <a:p>
            <a:pPr eaLnBrk="1" hangingPunct="1"/>
            <a:r>
              <a:rPr lang="en-US">
                <a:latin typeface="Times New Roman" charset="0"/>
              </a:rPr>
              <a:t>ngupta@cs.du.ac.in</a:t>
            </a:r>
          </a:p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723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t>Thanks to: Navneet Kaur(22), MCA 2012</a:t>
            </a: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228600" y="5257800"/>
            <a:ext cx="868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4800600" y="5791200"/>
            <a:ext cx="838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Time</a:t>
            </a:r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7086600" y="4495800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12954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2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048000" y="2209800"/>
            <a:ext cx="2667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nstantia"/>
              </a:rPr>
              <a:t>job1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838200" y="3429000"/>
            <a:ext cx="3276600" cy="415925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nstantia"/>
              </a:rPr>
              <a:t>job2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 rot="-5400000">
            <a:off x="327025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 rot="-5400000">
            <a:off x="-198437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0" name="Line 20"/>
          <p:cNvSpPr>
            <a:spLocks noChangeShapeType="1"/>
          </p:cNvSpPr>
          <p:nvPr/>
        </p:nvSpPr>
        <p:spPr bwMode="auto">
          <a:xfrm rot="-5400000">
            <a:off x="1327150" y="3595688"/>
            <a:ext cx="33591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1" name="Line 21"/>
          <p:cNvSpPr>
            <a:spLocks noChangeShapeType="1"/>
          </p:cNvSpPr>
          <p:nvPr/>
        </p:nvSpPr>
        <p:spPr bwMode="auto">
          <a:xfrm rot="-5400000">
            <a:off x="838994" y="3607594"/>
            <a:ext cx="336391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2" name="Line 22"/>
          <p:cNvSpPr>
            <a:spLocks noChangeShapeType="1"/>
          </p:cNvSpPr>
          <p:nvPr/>
        </p:nvSpPr>
        <p:spPr bwMode="auto">
          <a:xfrm rot="16200000" flipV="1">
            <a:off x="2435226" y="3595687"/>
            <a:ext cx="3382962" cy="2381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3" name="Line 23"/>
          <p:cNvSpPr>
            <a:spLocks noChangeShapeType="1"/>
          </p:cNvSpPr>
          <p:nvPr/>
        </p:nvSpPr>
        <p:spPr bwMode="auto">
          <a:xfrm rot="-5400000">
            <a:off x="191690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4" name="Line 24"/>
          <p:cNvSpPr>
            <a:spLocks noChangeShapeType="1"/>
          </p:cNvSpPr>
          <p:nvPr/>
        </p:nvSpPr>
        <p:spPr bwMode="auto">
          <a:xfrm rot="-5400000">
            <a:off x="35107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5" name="Line 25"/>
          <p:cNvSpPr>
            <a:spLocks noChangeShapeType="1"/>
          </p:cNvSpPr>
          <p:nvPr/>
        </p:nvSpPr>
        <p:spPr bwMode="auto">
          <a:xfrm rot="-5400000">
            <a:off x="2942432" y="3607594"/>
            <a:ext cx="338296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6" name="Line 26"/>
          <p:cNvSpPr>
            <a:spLocks noChangeShapeType="1"/>
          </p:cNvSpPr>
          <p:nvPr/>
        </p:nvSpPr>
        <p:spPr bwMode="auto">
          <a:xfrm rot="-5400000">
            <a:off x="45775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7" name="Line 27"/>
          <p:cNvSpPr>
            <a:spLocks noChangeShapeType="1"/>
          </p:cNvSpPr>
          <p:nvPr/>
        </p:nvSpPr>
        <p:spPr bwMode="auto">
          <a:xfrm rot="-5400000">
            <a:off x="40441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8" name="Text Box 30"/>
          <p:cNvSpPr txBox="1">
            <a:spLocks noChangeArrowheads="1"/>
          </p:cNvSpPr>
          <p:nvPr/>
        </p:nvSpPr>
        <p:spPr bwMode="auto">
          <a:xfrm>
            <a:off x="1824038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3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79" name="Text Box 31"/>
          <p:cNvSpPr txBox="1">
            <a:spLocks noChangeArrowheads="1"/>
          </p:cNvSpPr>
          <p:nvPr/>
        </p:nvSpPr>
        <p:spPr bwMode="auto">
          <a:xfrm>
            <a:off x="23241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4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0" name="Text Box 32"/>
          <p:cNvSpPr txBox="1">
            <a:spLocks noChangeArrowheads="1"/>
          </p:cNvSpPr>
          <p:nvPr/>
        </p:nvSpPr>
        <p:spPr bwMode="auto">
          <a:xfrm>
            <a:off x="28114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5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1" name="Text Box 33"/>
          <p:cNvSpPr txBox="1">
            <a:spLocks noChangeArrowheads="1"/>
          </p:cNvSpPr>
          <p:nvPr/>
        </p:nvSpPr>
        <p:spPr bwMode="auto">
          <a:xfrm>
            <a:off x="33448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6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2" name="Text Box 34"/>
          <p:cNvSpPr txBox="1">
            <a:spLocks noChangeArrowheads="1"/>
          </p:cNvSpPr>
          <p:nvPr/>
        </p:nvSpPr>
        <p:spPr bwMode="auto">
          <a:xfrm>
            <a:off x="38862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7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3" name="Text Box 35"/>
          <p:cNvSpPr txBox="1">
            <a:spLocks noChangeArrowheads="1"/>
          </p:cNvSpPr>
          <p:nvPr/>
        </p:nvSpPr>
        <p:spPr bwMode="auto">
          <a:xfrm>
            <a:off x="4446588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8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4" name="Text Box 36"/>
          <p:cNvSpPr txBox="1">
            <a:spLocks noChangeArrowheads="1"/>
          </p:cNvSpPr>
          <p:nvPr/>
        </p:nvSpPr>
        <p:spPr bwMode="auto">
          <a:xfrm>
            <a:off x="49911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9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5" name="Text Box 37"/>
          <p:cNvSpPr txBox="1">
            <a:spLocks noChangeArrowheads="1"/>
          </p:cNvSpPr>
          <p:nvPr/>
        </p:nvSpPr>
        <p:spPr bwMode="auto">
          <a:xfrm>
            <a:off x="54864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10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6" name="Text Box 38"/>
          <p:cNvSpPr txBox="1">
            <a:spLocks noChangeArrowheads="1"/>
          </p:cNvSpPr>
          <p:nvPr/>
        </p:nvSpPr>
        <p:spPr bwMode="auto">
          <a:xfrm>
            <a:off x="60579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11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4648200" y="4648200"/>
            <a:ext cx="3886200" cy="347663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nstantia"/>
              </a:rPr>
              <a:t>job3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88" name="Text Box 81"/>
          <p:cNvSpPr txBox="1">
            <a:spLocks noChangeArrowheads="1"/>
          </p:cNvSpPr>
          <p:nvPr/>
        </p:nvSpPr>
        <p:spPr bwMode="auto">
          <a:xfrm>
            <a:off x="4876800" y="6186488"/>
            <a:ext cx="175260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kumimoji="1" lang="en-US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 rot="-5400000">
            <a:off x="-1442244" y="3575844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 rot="-5400000">
            <a:off x="-832644" y="3575844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6" name="Line 27"/>
          <p:cNvSpPr>
            <a:spLocks noChangeShapeType="1"/>
          </p:cNvSpPr>
          <p:nvPr/>
        </p:nvSpPr>
        <p:spPr bwMode="auto">
          <a:xfrm rot="-5400000">
            <a:off x="57205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7" name="Line 27"/>
          <p:cNvSpPr>
            <a:spLocks noChangeShapeType="1"/>
          </p:cNvSpPr>
          <p:nvPr/>
        </p:nvSpPr>
        <p:spPr bwMode="auto">
          <a:xfrm rot="-5400000">
            <a:off x="51109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8" name="Line 27"/>
          <p:cNvSpPr>
            <a:spLocks noChangeShapeType="1"/>
          </p:cNvSpPr>
          <p:nvPr/>
        </p:nvSpPr>
        <p:spPr bwMode="auto">
          <a:xfrm rot="-5400000">
            <a:off x="68635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 rot="-5400000">
            <a:off x="62539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6096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  1 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0" y="51816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  0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71628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13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66294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12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8305800" y="5257800"/>
            <a:ext cx="457200" cy="36997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15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7" name="Text Box 10"/>
          <p:cNvSpPr txBox="1">
            <a:spLocks noChangeArrowheads="1"/>
          </p:cNvSpPr>
          <p:nvPr/>
        </p:nvSpPr>
        <p:spPr bwMode="auto">
          <a:xfrm>
            <a:off x="76962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14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8" name="Title 4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spcBef>
                <a:spcPct val="0"/>
              </a:spcBef>
              <a:defRPr/>
            </a:pPr>
            <a:r>
              <a:rPr lang="en-US" sz="4400" dirty="0" smtClean="0">
                <a:solidFill>
                  <a:prstClr val="black"/>
                </a:solidFill>
                <a:latin typeface="Calibri"/>
              </a:rPr>
              <a:t>Shortest Job First</a:t>
            </a:r>
            <a:endParaRPr lang="en-IN" sz="4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334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t>Thanks to: Navneet Kaur(22), MCA 2012</a:t>
            </a: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228600" y="5257800"/>
            <a:ext cx="868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4800600" y="5791200"/>
            <a:ext cx="838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Time</a:t>
            </a:r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7086600" y="4495800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12954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2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048000" y="2209800"/>
            <a:ext cx="26670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nstantia"/>
              </a:rPr>
              <a:t>job1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838200" y="3429000"/>
            <a:ext cx="3276600" cy="415925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nstantia"/>
              </a:rPr>
              <a:t>job2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 rot="-5400000">
            <a:off x="327025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 rot="-5400000">
            <a:off x="-198437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0" name="Line 20"/>
          <p:cNvSpPr>
            <a:spLocks noChangeShapeType="1"/>
          </p:cNvSpPr>
          <p:nvPr/>
        </p:nvSpPr>
        <p:spPr bwMode="auto">
          <a:xfrm rot="-5400000">
            <a:off x="1327150" y="3595688"/>
            <a:ext cx="33591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1" name="Line 21"/>
          <p:cNvSpPr>
            <a:spLocks noChangeShapeType="1"/>
          </p:cNvSpPr>
          <p:nvPr/>
        </p:nvSpPr>
        <p:spPr bwMode="auto">
          <a:xfrm rot="-5400000">
            <a:off x="838994" y="3607594"/>
            <a:ext cx="336391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2" name="Line 22"/>
          <p:cNvSpPr>
            <a:spLocks noChangeShapeType="1"/>
          </p:cNvSpPr>
          <p:nvPr/>
        </p:nvSpPr>
        <p:spPr bwMode="auto">
          <a:xfrm rot="16200000" flipV="1">
            <a:off x="2435226" y="3595687"/>
            <a:ext cx="3382962" cy="2381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3" name="Line 23"/>
          <p:cNvSpPr>
            <a:spLocks noChangeShapeType="1"/>
          </p:cNvSpPr>
          <p:nvPr/>
        </p:nvSpPr>
        <p:spPr bwMode="auto">
          <a:xfrm rot="-5400000">
            <a:off x="191690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4" name="Line 24"/>
          <p:cNvSpPr>
            <a:spLocks noChangeShapeType="1"/>
          </p:cNvSpPr>
          <p:nvPr/>
        </p:nvSpPr>
        <p:spPr bwMode="auto">
          <a:xfrm rot="-5400000">
            <a:off x="35107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5" name="Line 25"/>
          <p:cNvSpPr>
            <a:spLocks noChangeShapeType="1"/>
          </p:cNvSpPr>
          <p:nvPr/>
        </p:nvSpPr>
        <p:spPr bwMode="auto">
          <a:xfrm rot="-5400000">
            <a:off x="2942432" y="3607594"/>
            <a:ext cx="338296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6" name="Line 26"/>
          <p:cNvSpPr>
            <a:spLocks noChangeShapeType="1"/>
          </p:cNvSpPr>
          <p:nvPr/>
        </p:nvSpPr>
        <p:spPr bwMode="auto">
          <a:xfrm rot="-5400000">
            <a:off x="45775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7" name="Line 27"/>
          <p:cNvSpPr>
            <a:spLocks noChangeShapeType="1"/>
          </p:cNvSpPr>
          <p:nvPr/>
        </p:nvSpPr>
        <p:spPr bwMode="auto">
          <a:xfrm rot="-5400000">
            <a:off x="40441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8" name="Text Box 30"/>
          <p:cNvSpPr txBox="1">
            <a:spLocks noChangeArrowheads="1"/>
          </p:cNvSpPr>
          <p:nvPr/>
        </p:nvSpPr>
        <p:spPr bwMode="auto">
          <a:xfrm>
            <a:off x="1824038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3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79" name="Text Box 31"/>
          <p:cNvSpPr txBox="1">
            <a:spLocks noChangeArrowheads="1"/>
          </p:cNvSpPr>
          <p:nvPr/>
        </p:nvSpPr>
        <p:spPr bwMode="auto">
          <a:xfrm>
            <a:off x="23241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4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0" name="Text Box 32"/>
          <p:cNvSpPr txBox="1">
            <a:spLocks noChangeArrowheads="1"/>
          </p:cNvSpPr>
          <p:nvPr/>
        </p:nvSpPr>
        <p:spPr bwMode="auto">
          <a:xfrm>
            <a:off x="28114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5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1" name="Text Box 33"/>
          <p:cNvSpPr txBox="1">
            <a:spLocks noChangeArrowheads="1"/>
          </p:cNvSpPr>
          <p:nvPr/>
        </p:nvSpPr>
        <p:spPr bwMode="auto">
          <a:xfrm>
            <a:off x="33448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6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2" name="Text Box 34"/>
          <p:cNvSpPr txBox="1">
            <a:spLocks noChangeArrowheads="1"/>
          </p:cNvSpPr>
          <p:nvPr/>
        </p:nvSpPr>
        <p:spPr bwMode="auto">
          <a:xfrm>
            <a:off x="38862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7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3" name="Text Box 35"/>
          <p:cNvSpPr txBox="1">
            <a:spLocks noChangeArrowheads="1"/>
          </p:cNvSpPr>
          <p:nvPr/>
        </p:nvSpPr>
        <p:spPr bwMode="auto">
          <a:xfrm>
            <a:off x="4446588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8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4" name="Text Box 36"/>
          <p:cNvSpPr txBox="1">
            <a:spLocks noChangeArrowheads="1"/>
          </p:cNvSpPr>
          <p:nvPr/>
        </p:nvSpPr>
        <p:spPr bwMode="auto">
          <a:xfrm>
            <a:off x="49911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9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5" name="Text Box 37"/>
          <p:cNvSpPr txBox="1">
            <a:spLocks noChangeArrowheads="1"/>
          </p:cNvSpPr>
          <p:nvPr/>
        </p:nvSpPr>
        <p:spPr bwMode="auto">
          <a:xfrm>
            <a:off x="54864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10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6" name="Text Box 38"/>
          <p:cNvSpPr txBox="1">
            <a:spLocks noChangeArrowheads="1"/>
          </p:cNvSpPr>
          <p:nvPr/>
        </p:nvSpPr>
        <p:spPr bwMode="auto">
          <a:xfrm>
            <a:off x="60579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11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4648200" y="4648200"/>
            <a:ext cx="3886200" cy="347663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nstantia"/>
              </a:rPr>
              <a:t>job3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88" name="Text Box 81"/>
          <p:cNvSpPr txBox="1">
            <a:spLocks noChangeArrowheads="1"/>
          </p:cNvSpPr>
          <p:nvPr/>
        </p:nvSpPr>
        <p:spPr bwMode="auto">
          <a:xfrm>
            <a:off x="4876800" y="6186488"/>
            <a:ext cx="175260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kumimoji="1" lang="en-US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 rot="-5400000">
            <a:off x="-1442244" y="3575844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 rot="-5400000">
            <a:off x="-832644" y="3575844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6" name="Line 27"/>
          <p:cNvSpPr>
            <a:spLocks noChangeShapeType="1"/>
          </p:cNvSpPr>
          <p:nvPr/>
        </p:nvSpPr>
        <p:spPr bwMode="auto">
          <a:xfrm rot="-5400000">
            <a:off x="57205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7" name="Line 27"/>
          <p:cNvSpPr>
            <a:spLocks noChangeShapeType="1"/>
          </p:cNvSpPr>
          <p:nvPr/>
        </p:nvSpPr>
        <p:spPr bwMode="auto">
          <a:xfrm rot="-5400000">
            <a:off x="51109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8" name="Line 27"/>
          <p:cNvSpPr>
            <a:spLocks noChangeShapeType="1"/>
          </p:cNvSpPr>
          <p:nvPr/>
        </p:nvSpPr>
        <p:spPr bwMode="auto">
          <a:xfrm rot="-5400000">
            <a:off x="68635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 rot="-5400000">
            <a:off x="62539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6096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  1 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0" y="51816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  0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71628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13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66294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12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8305800" y="5257800"/>
            <a:ext cx="457200" cy="36997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15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7" name="Text Box 10"/>
          <p:cNvSpPr txBox="1">
            <a:spLocks noChangeArrowheads="1"/>
          </p:cNvSpPr>
          <p:nvPr/>
        </p:nvSpPr>
        <p:spPr bwMode="auto">
          <a:xfrm>
            <a:off x="76962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14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8" name="Title 4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spcBef>
                <a:spcPct val="0"/>
              </a:spcBef>
              <a:defRPr/>
            </a:pPr>
            <a:r>
              <a:rPr lang="en-US" sz="4400" dirty="0">
                <a:solidFill>
                  <a:prstClr val="black"/>
                </a:solidFill>
                <a:latin typeface="Constantia"/>
              </a:rPr>
              <a:t>Shortest Job First</a:t>
            </a:r>
            <a:endParaRPr lang="en-IN" sz="4400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806519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t>Thanks to: Navneet Kaur(22), MCA 2012</a:t>
            </a: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228600" y="5257800"/>
            <a:ext cx="868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7239000" y="5562600"/>
            <a:ext cx="838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Time</a:t>
            </a:r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7086600" y="4495800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12954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2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048000" y="2209800"/>
            <a:ext cx="26670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nstantia"/>
              </a:rPr>
              <a:t>job1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838200" y="3429000"/>
            <a:ext cx="3276600" cy="4159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nstantia"/>
              </a:rPr>
              <a:t>job2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 rot="-5400000">
            <a:off x="327025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 rot="-5400000">
            <a:off x="-198437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0" name="Line 20"/>
          <p:cNvSpPr>
            <a:spLocks noChangeShapeType="1"/>
          </p:cNvSpPr>
          <p:nvPr/>
        </p:nvSpPr>
        <p:spPr bwMode="auto">
          <a:xfrm rot="-5400000">
            <a:off x="1327150" y="3595688"/>
            <a:ext cx="33591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1" name="Line 21"/>
          <p:cNvSpPr>
            <a:spLocks noChangeShapeType="1"/>
          </p:cNvSpPr>
          <p:nvPr/>
        </p:nvSpPr>
        <p:spPr bwMode="auto">
          <a:xfrm rot="-5400000">
            <a:off x="838994" y="3607594"/>
            <a:ext cx="336391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2" name="Line 22"/>
          <p:cNvSpPr>
            <a:spLocks noChangeShapeType="1"/>
          </p:cNvSpPr>
          <p:nvPr/>
        </p:nvSpPr>
        <p:spPr bwMode="auto">
          <a:xfrm rot="16200000" flipV="1">
            <a:off x="2435226" y="3595687"/>
            <a:ext cx="3382962" cy="2381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3" name="Line 23"/>
          <p:cNvSpPr>
            <a:spLocks noChangeShapeType="1"/>
          </p:cNvSpPr>
          <p:nvPr/>
        </p:nvSpPr>
        <p:spPr bwMode="auto">
          <a:xfrm rot="-5400000">
            <a:off x="191690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4" name="Line 24"/>
          <p:cNvSpPr>
            <a:spLocks noChangeShapeType="1"/>
          </p:cNvSpPr>
          <p:nvPr/>
        </p:nvSpPr>
        <p:spPr bwMode="auto">
          <a:xfrm rot="-5400000">
            <a:off x="35107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5" name="Line 25"/>
          <p:cNvSpPr>
            <a:spLocks noChangeShapeType="1"/>
          </p:cNvSpPr>
          <p:nvPr/>
        </p:nvSpPr>
        <p:spPr bwMode="auto">
          <a:xfrm rot="-5400000">
            <a:off x="2942432" y="3607594"/>
            <a:ext cx="338296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6" name="Line 26"/>
          <p:cNvSpPr>
            <a:spLocks noChangeShapeType="1"/>
          </p:cNvSpPr>
          <p:nvPr/>
        </p:nvSpPr>
        <p:spPr bwMode="auto">
          <a:xfrm rot="-5400000">
            <a:off x="45775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7" name="Line 27"/>
          <p:cNvSpPr>
            <a:spLocks noChangeShapeType="1"/>
          </p:cNvSpPr>
          <p:nvPr/>
        </p:nvSpPr>
        <p:spPr bwMode="auto">
          <a:xfrm rot="-5400000">
            <a:off x="40441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8" name="Text Box 30"/>
          <p:cNvSpPr txBox="1">
            <a:spLocks noChangeArrowheads="1"/>
          </p:cNvSpPr>
          <p:nvPr/>
        </p:nvSpPr>
        <p:spPr bwMode="auto">
          <a:xfrm>
            <a:off x="1824038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3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79" name="Text Box 31"/>
          <p:cNvSpPr txBox="1">
            <a:spLocks noChangeArrowheads="1"/>
          </p:cNvSpPr>
          <p:nvPr/>
        </p:nvSpPr>
        <p:spPr bwMode="auto">
          <a:xfrm>
            <a:off x="23241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4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0" name="Text Box 32"/>
          <p:cNvSpPr txBox="1">
            <a:spLocks noChangeArrowheads="1"/>
          </p:cNvSpPr>
          <p:nvPr/>
        </p:nvSpPr>
        <p:spPr bwMode="auto">
          <a:xfrm>
            <a:off x="28114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5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1" name="Text Box 33"/>
          <p:cNvSpPr txBox="1">
            <a:spLocks noChangeArrowheads="1"/>
          </p:cNvSpPr>
          <p:nvPr/>
        </p:nvSpPr>
        <p:spPr bwMode="auto">
          <a:xfrm>
            <a:off x="33448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6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2" name="Text Box 34"/>
          <p:cNvSpPr txBox="1">
            <a:spLocks noChangeArrowheads="1"/>
          </p:cNvSpPr>
          <p:nvPr/>
        </p:nvSpPr>
        <p:spPr bwMode="auto">
          <a:xfrm>
            <a:off x="38862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7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3" name="Text Box 35"/>
          <p:cNvSpPr txBox="1">
            <a:spLocks noChangeArrowheads="1"/>
          </p:cNvSpPr>
          <p:nvPr/>
        </p:nvSpPr>
        <p:spPr bwMode="auto">
          <a:xfrm>
            <a:off x="4446588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8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4" name="Text Box 36"/>
          <p:cNvSpPr txBox="1">
            <a:spLocks noChangeArrowheads="1"/>
          </p:cNvSpPr>
          <p:nvPr/>
        </p:nvSpPr>
        <p:spPr bwMode="auto">
          <a:xfrm>
            <a:off x="49911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9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5" name="Text Box 37"/>
          <p:cNvSpPr txBox="1">
            <a:spLocks noChangeArrowheads="1"/>
          </p:cNvSpPr>
          <p:nvPr/>
        </p:nvSpPr>
        <p:spPr bwMode="auto">
          <a:xfrm>
            <a:off x="54864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10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6" name="Text Box 38"/>
          <p:cNvSpPr txBox="1">
            <a:spLocks noChangeArrowheads="1"/>
          </p:cNvSpPr>
          <p:nvPr/>
        </p:nvSpPr>
        <p:spPr bwMode="auto">
          <a:xfrm>
            <a:off x="60579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11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4648200" y="4648200"/>
            <a:ext cx="3886200" cy="347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nstantia"/>
              </a:rPr>
              <a:t>job3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88" name="Text Box 81"/>
          <p:cNvSpPr txBox="1">
            <a:spLocks noChangeArrowheads="1"/>
          </p:cNvSpPr>
          <p:nvPr/>
        </p:nvSpPr>
        <p:spPr bwMode="auto">
          <a:xfrm>
            <a:off x="4876800" y="6186488"/>
            <a:ext cx="175260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kumimoji="1" lang="en-US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 rot="-5400000">
            <a:off x="-1442244" y="3575844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 rot="-5400000">
            <a:off x="-832644" y="3575844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6" name="Line 27"/>
          <p:cNvSpPr>
            <a:spLocks noChangeShapeType="1"/>
          </p:cNvSpPr>
          <p:nvPr/>
        </p:nvSpPr>
        <p:spPr bwMode="auto">
          <a:xfrm rot="-5400000">
            <a:off x="57205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7" name="Line 27"/>
          <p:cNvSpPr>
            <a:spLocks noChangeShapeType="1"/>
          </p:cNvSpPr>
          <p:nvPr/>
        </p:nvSpPr>
        <p:spPr bwMode="auto">
          <a:xfrm rot="-5400000">
            <a:off x="51109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8" name="Line 27"/>
          <p:cNvSpPr>
            <a:spLocks noChangeShapeType="1"/>
          </p:cNvSpPr>
          <p:nvPr/>
        </p:nvSpPr>
        <p:spPr bwMode="auto">
          <a:xfrm rot="-5400000">
            <a:off x="68635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 rot="-5400000">
            <a:off x="62539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6096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  1 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0" y="51816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  0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71628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13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66294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12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8305800" y="5257800"/>
            <a:ext cx="457200" cy="36997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15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7" name="Text Box 10"/>
          <p:cNvSpPr txBox="1">
            <a:spLocks noChangeArrowheads="1"/>
          </p:cNvSpPr>
          <p:nvPr/>
        </p:nvSpPr>
        <p:spPr bwMode="auto">
          <a:xfrm>
            <a:off x="76962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14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8600" y="5562600"/>
            <a:ext cx="4572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IN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8600" y="563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556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8600" y="6096000"/>
            <a:ext cx="381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IN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2000" y="6096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nstantia"/>
              </a:rPr>
              <a:t>OPTIMAL SCHEDULE</a:t>
            </a:r>
            <a:endParaRPr lang="en-IN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38200" y="5562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nstantia"/>
              </a:rPr>
              <a:t>SCHEDULE CHOSEN BY THIS APPROACH</a:t>
            </a:r>
            <a:endParaRPr lang="en-IN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3" name="Title 4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spcBef>
                <a:spcPct val="0"/>
              </a:spcBef>
              <a:defRPr/>
            </a:pPr>
            <a:r>
              <a:rPr lang="en-US" sz="4400" dirty="0">
                <a:solidFill>
                  <a:prstClr val="black"/>
                </a:solidFill>
                <a:latin typeface="Constantia"/>
              </a:rPr>
              <a:t>Shortest Job First</a:t>
            </a:r>
            <a:endParaRPr lang="en-IN" sz="4400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19816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9489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IN" sz="2000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t>Thanks to: Navneet Kaur(22), MCA 2012</a:t>
            </a:r>
            <a:endParaRPr lang="en-US" sz="200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1436688" y="5253038"/>
            <a:ext cx="5878512" cy="47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6858000" y="5791200"/>
            <a:ext cx="838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Time</a:t>
            </a:r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7086600" y="4495800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12954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0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676400" y="2209800"/>
            <a:ext cx="5105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nstantia"/>
              </a:rPr>
              <a:t>job1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981200" y="3429001"/>
            <a:ext cx="1371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nstantia"/>
              </a:rPr>
              <a:t>job2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 rot="-5400000">
            <a:off x="327025" y="3635375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 rot="-5400000">
            <a:off x="-198437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0" name="Line 20"/>
          <p:cNvSpPr>
            <a:spLocks noChangeShapeType="1"/>
          </p:cNvSpPr>
          <p:nvPr/>
        </p:nvSpPr>
        <p:spPr bwMode="auto">
          <a:xfrm rot="-5400000">
            <a:off x="1327150" y="3595688"/>
            <a:ext cx="33591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1" name="Line 21"/>
          <p:cNvSpPr>
            <a:spLocks noChangeShapeType="1"/>
          </p:cNvSpPr>
          <p:nvPr/>
        </p:nvSpPr>
        <p:spPr bwMode="auto">
          <a:xfrm rot="-5400000">
            <a:off x="838994" y="3607594"/>
            <a:ext cx="336391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2" name="Line 22"/>
          <p:cNvSpPr>
            <a:spLocks noChangeShapeType="1"/>
          </p:cNvSpPr>
          <p:nvPr/>
        </p:nvSpPr>
        <p:spPr bwMode="auto">
          <a:xfrm rot="16200000" flipV="1">
            <a:off x="2435226" y="3595687"/>
            <a:ext cx="3382962" cy="2381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3" name="Line 23"/>
          <p:cNvSpPr>
            <a:spLocks noChangeShapeType="1"/>
          </p:cNvSpPr>
          <p:nvPr/>
        </p:nvSpPr>
        <p:spPr bwMode="auto">
          <a:xfrm rot="-5400000">
            <a:off x="191690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4" name="Line 24"/>
          <p:cNvSpPr>
            <a:spLocks noChangeShapeType="1"/>
          </p:cNvSpPr>
          <p:nvPr/>
        </p:nvSpPr>
        <p:spPr bwMode="auto">
          <a:xfrm rot="-5400000">
            <a:off x="35107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5" name="Line 25"/>
          <p:cNvSpPr>
            <a:spLocks noChangeShapeType="1"/>
          </p:cNvSpPr>
          <p:nvPr/>
        </p:nvSpPr>
        <p:spPr bwMode="auto">
          <a:xfrm rot="-5400000">
            <a:off x="2942432" y="3607594"/>
            <a:ext cx="338296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6" name="Line 26"/>
          <p:cNvSpPr>
            <a:spLocks noChangeShapeType="1"/>
          </p:cNvSpPr>
          <p:nvPr/>
        </p:nvSpPr>
        <p:spPr bwMode="auto">
          <a:xfrm rot="-5400000">
            <a:off x="45775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7" name="Line 27"/>
          <p:cNvSpPr>
            <a:spLocks noChangeShapeType="1"/>
          </p:cNvSpPr>
          <p:nvPr/>
        </p:nvSpPr>
        <p:spPr bwMode="auto">
          <a:xfrm rot="-5400000">
            <a:off x="40441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8" name="Text Box 30"/>
          <p:cNvSpPr txBox="1">
            <a:spLocks noChangeArrowheads="1"/>
          </p:cNvSpPr>
          <p:nvPr/>
        </p:nvSpPr>
        <p:spPr bwMode="auto">
          <a:xfrm>
            <a:off x="1824038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2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79" name="Text Box 31"/>
          <p:cNvSpPr txBox="1">
            <a:spLocks noChangeArrowheads="1"/>
          </p:cNvSpPr>
          <p:nvPr/>
        </p:nvSpPr>
        <p:spPr bwMode="auto">
          <a:xfrm>
            <a:off x="23241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4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0" name="Text Box 32"/>
          <p:cNvSpPr txBox="1">
            <a:spLocks noChangeArrowheads="1"/>
          </p:cNvSpPr>
          <p:nvPr/>
        </p:nvSpPr>
        <p:spPr bwMode="auto">
          <a:xfrm>
            <a:off x="28114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6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1" name="Text Box 33"/>
          <p:cNvSpPr txBox="1">
            <a:spLocks noChangeArrowheads="1"/>
          </p:cNvSpPr>
          <p:nvPr/>
        </p:nvSpPr>
        <p:spPr bwMode="auto">
          <a:xfrm>
            <a:off x="33448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8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2" name="Text Box 34"/>
          <p:cNvSpPr txBox="1">
            <a:spLocks noChangeArrowheads="1"/>
          </p:cNvSpPr>
          <p:nvPr/>
        </p:nvSpPr>
        <p:spPr bwMode="auto">
          <a:xfrm>
            <a:off x="38862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10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3" name="Text Box 35"/>
          <p:cNvSpPr txBox="1">
            <a:spLocks noChangeArrowheads="1"/>
          </p:cNvSpPr>
          <p:nvPr/>
        </p:nvSpPr>
        <p:spPr bwMode="auto">
          <a:xfrm>
            <a:off x="4446588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12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4" name="Text Box 36"/>
          <p:cNvSpPr txBox="1">
            <a:spLocks noChangeArrowheads="1"/>
          </p:cNvSpPr>
          <p:nvPr/>
        </p:nvSpPr>
        <p:spPr bwMode="auto">
          <a:xfrm>
            <a:off x="49911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14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5" name="Text Box 37"/>
          <p:cNvSpPr txBox="1">
            <a:spLocks noChangeArrowheads="1"/>
          </p:cNvSpPr>
          <p:nvPr/>
        </p:nvSpPr>
        <p:spPr bwMode="auto">
          <a:xfrm>
            <a:off x="54864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16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6" name="Text Box 38"/>
          <p:cNvSpPr txBox="1">
            <a:spLocks noChangeArrowheads="1"/>
          </p:cNvSpPr>
          <p:nvPr/>
        </p:nvSpPr>
        <p:spPr bwMode="auto">
          <a:xfrm>
            <a:off x="6057900" y="5299075"/>
            <a:ext cx="457200" cy="36997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18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3581400" y="4648200"/>
            <a:ext cx="1828800" cy="347663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nstantia"/>
              </a:rPr>
              <a:t>job3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88" name="Text Box 81"/>
          <p:cNvSpPr txBox="1">
            <a:spLocks noChangeArrowheads="1"/>
          </p:cNvSpPr>
          <p:nvPr/>
        </p:nvSpPr>
        <p:spPr bwMode="auto">
          <a:xfrm>
            <a:off x="4876800" y="6186488"/>
            <a:ext cx="175260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kumimoji="1" lang="en-US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34" name="Line 26"/>
          <p:cNvSpPr>
            <a:spLocks noChangeShapeType="1"/>
          </p:cNvSpPr>
          <p:nvPr/>
        </p:nvSpPr>
        <p:spPr bwMode="auto">
          <a:xfrm rot="-5400000">
            <a:off x="51109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553200" y="5257800"/>
            <a:ext cx="457200" cy="36997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20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36" name="Title 4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spcBef>
                <a:spcPct val="0"/>
              </a:spcBef>
              <a:defRPr/>
            </a:pPr>
            <a:r>
              <a:rPr lang="en-US" sz="4400" dirty="0" smtClean="0">
                <a:solidFill>
                  <a:prstClr val="black"/>
                </a:solidFill>
                <a:latin typeface="Calibri"/>
              </a:rPr>
              <a:t>Increasing Start Times</a:t>
            </a:r>
            <a:endParaRPr lang="en-IN" sz="4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0243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9489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IN" sz="2000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t>Thanks to: Navneet Kaur(22), MCA 2012</a:t>
            </a:r>
            <a:endParaRPr lang="en-US" sz="200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1436688" y="5253038"/>
            <a:ext cx="5878512" cy="47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6858000" y="5791200"/>
            <a:ext cx="838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Time</a:t>
            </a:r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7086600" y="4495800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12954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0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676400" y="2209800"/>
            <a:ext cx="5105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nstantia"/>
              </a:rPr>
              <a:t>job1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981200" y="3429001"/>
            <a:ext cx="1371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nstantia"/>
              </a:rPr>
              <a:t>job2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 rot="-5400000">
            <a:off x="327025" y="3635375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 rot="-5400000">
            <a:off x="-198437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0" name="Line 20"/>
          <p:cNvSpPr>
            <a:spLocks noChangeShapeType="1"/>
          </p:cNvSpPr>
          <p:nvPr/>
        </p:nvSpPr>
        <p:spPr bwMode="auto">
          <a:xfrm rot="-5400000">
            <a:off x="1327150" y="3595688"/>
            <a:ext cx="33591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1" name="Line 21"/>
          <p:cNvSpPr>
            <a:spLocks noChangeShapeType="1"/>
          </p:cNvSpPr>
          <p:nvPr/>
        </p:nvSpPr>
        <p:spPr bwMode="auto">
          <a:xfrm rot="-5400000">
            <a:off x="838994" y="3607594"/>
            <a:ext cx="336391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2" name="Line 22"/>
          <p:cNvSpPr>
            <a:spLocks noChangeShapeType="1"/>
          </p:cNvSpPr>
          <p:nvPr/>
        </p:nvSpPr>
        <p:spPr bwMode="auto">
          <a:xfrm rot="16200000" flipV="1">
            <a:off x="2435226" y="3595687"/>
            <a:ext cx="3382962" cy="2381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3" name="Line 23"/>
          <p:cNvSpPr>
            <a:spLocks noChangeShapeType="1"/>
          </p:cNvSpPr>
          <p:nvPr/>
        </p:nvSpPr>
        <p:spPr bwMode="auto">
          <a:xfrm rot="-5400000">
            <a:off x="191690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4" name="Line 24"/>
          <p:cNvSpPr>
            <a:spLocks noChangeShapeType="1"/>
          </p:cNvSpPr>
          <p:nvPr/>
        </p:nvSpPr>
        <p:spPr bwMode="auto">
          <a:xfrm rot="-5400000">
            <a:off x="35107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5" name="Line 25"/>
          <p:cNvSpPr>
            <a:spLocks noChangeShapeType="1"/>
          </p:cNvSpPr>
          <p:nvPr/>
        </p:nvSpPr>
        <p:spPr bwMode="auto">
          <a:xfrm rot="-5400000">
            <a:off x="2942432" y="3607594"/>
            <a:ext cx="338296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6" name="Line 26"/>
          <p:cNvSpPr>
            <a:spLocks noChangeShapeType="1"/>
          </p:cNvSpPr>
          <p:nvPr/>
        </p:nvSpPr>
        <p:spPr bwMode="auto">
          <a:xfrm rot="-5400000">
            <a:off x="45775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7" name="Line 27"/>
          <p:cNvSpPr>
            <a:spLocks noChangeShapeType="1"/>
          </p:cNvSpPr>
          <p:nvPr/>
        </p:nvSpPr>
        <p:spPr bwMode="auto">
          <a:xfrm rot="-5400000">
            <a:off x="40441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8" name="Text Box 30"/>
          <p:cNvSpPr txBox="1">
            <a:spLocks noChangeArrowheads="1"/>
          </p:cNvSpPr>
          <p:nvPr/>
        </p:nvSpPr>
        <p:spPr bwMode="auto">
          <a:xfrm>
            <a:off x="1824038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2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79" name="Text Box 31"/>
          <p:cNvSpPr txBox="1">
            <a:spLocks noChangeArrowheads="1"/>
          </p:cNvSpPr>
          <p:nvPr/>
        </p:nvSpPr>
        <p:spPr bwMode="auto">
          <a:xfrm>
            <a:off x="23241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4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0" name="Text Box 32"/>
          <p:cNvSpPr txBox="1">
            <a:spLocks noChangeArrowheads="1"/>
          </p:cNvSpPr>
          <p:nvPr/>
        </p:nvSpPr>
        <p:spPr bwMode="auto">
          <a:xfrm>
            <a:off x="28114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6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1" name="Text Box 33"/>
          <p:cNvSpPr txBox="1">
            <a:spLocks noChangeArrowheads="1"/>
          </p:cNvSpPr>
          <p:nvPr/>
        </p:nvSpPr>
        <p:spPr bwMode="auto">
          <a:xfrm>
            <a:off x="33448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8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2" name="Text Box 34"/>
          <p:cNvSpPr txBox="1">
            <a:spLocks noChangeArrowheads="1"/>
          </p:cNvSpPr>
          <p:nvPr/>
        </p:nvSpPr>
        <p:spPr bwMode="auto">
          <a:xfrm>
            <a:off x="38862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10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3" name="Text Box 35"/>
          <p:cNvSpPr txBox="1">
            <a:spLocks noChangeArrowheads="1"/>
          </p:cNvSpPr>
          <p:nvPr/>
        </p:nvSpPr>
        <p:spPr bwMode="auto">
          <a:xfrm>
            <a:off x="4446588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12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4" name="Text Box 36"/>
          <p:cNvSpPr txBox="1">
            <a:spLocks noChangeArrowheads="1"/>
          </p:cNvSpPr>
          <p:nvPr/>
        </p:nvSpPr>
        <p:spPr bwMode="auto">
          <a:xfrm>
            <a:off x="49911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14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5" name="Text Box 37"/>
          <p:cNvSpPr txBox="1">
            <a:spLocks noChangeArrowheads="1"/>
          </p:cNvSpPr>
          <p:nvPr/>
        </p:nvSpPr>
        <p:spPr bwMode="auto">
          <a:xfrm>
            <a:off x="54864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16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6" name="Text Box 38"/>
          <p:cNvSpPr txBox="1">
            <a:spLocks noChangeArrowheads="1"/>
          </p:cNvSpPr>
          <p:nvPr/>
        </p:nvSpPr>
        <p:spPr bwMode="auto">
          <a:xfrm>
            <a:off x="6057900" y="5299075"/>
            <a:ext cx="457200" cy="36997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18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3581400" y="4648200"/>
            <a:ext cx="1828800" cy="347663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nstantia"/>
              </a:rPr>
              <a:t>job3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88" name="Text Box 81"/>
          <p:cNvSpPr txBox="1">
            <a:spLocks noChangeArrowheads="1"/>
          </p:cNvSpPr>
          <p:nvPr/>
        </p:nvSpPr>
        <p:spPr bwMode="auto">
          <a:xfrm>
            <a:off x="4876800" y="6186488"/>
            <a:ext cx="175260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kumimoji="1" lang="en-US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34" name="Line 26"/>
          <p:cNvSpPr>
            <a:spLocks noChangeShapeType="1"/>
          </p:cNvSpPr>
          <p:nvPr/>
        </p:nvSpPr>
        <p:spPr bwMode="auto">
          <a:xfrm rot="-5400000">
            <a:off x="51109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553200" y="5257800"/>
            <a:ext cx="457200" cy="36997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20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36" name="Title 4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spcBef>
                <a:spcPct val="0"/>
              </a:spcBef>
              <a:defRPr/>
            </a:pPr>
            <a:r>
              <a:rPr lang="en-US" sz="4400" dirty="0">
                <a:solidFill>
                  <a:prstClr val="black"/>
                </a:solidFill>
                <a:latin typeface="Constantia"/>
              </a:rPr>
              <a:t>Increasing Start Times</a:t>
            </a:r>
            <a:endParaRPr lang="en-IN" sz="4400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4245121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9489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IN" sz="2000" dirty="0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t>Thanks to: </a:t>
            </a:r>
            <a:r>
              <a:rPr lang="en-IN" sz="2000" dirty="0" err="1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t>Navneet</a:t>
            </a:r>
            <a:r>
              <a:rPr lang="en-IN" sz="2000" dirty="0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t> </a:t>
            </a:r>
            <a:r>
              <a:rPr lang="en-IN" sz="2000" dirty="0" err="1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t>Kaur</a:t>
            </a:r>
            <a:r>
              <a:rPr lang="en-IN" sz="2000" dirty="0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t>(22), MCA 2012</a:t>
            </a:r>
            <a:endParaRPr lang="en-US" sz="2000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1436688" y="5253038"/>
            <a:ext cx="5878512" cy="47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6858000" y="5791200"/>
            <a:ext cx="838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Time</a:t>
            </a:r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7086600" y="4495800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12954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0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676400" y="2209800"/>
            <a:ext cx="5105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nstantia"/>
              </a:rPr>
              <a:t>job1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981200" y="3429001"/>
            <a:ext cx="13716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nstantia"/>
              </a:rPr>
              <a:t>job2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 rot="-5400000">
            <a:off x="327025" y="3635375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 rot="-5400000">
            <a:off x="-198437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0" name="Line 20"/>
          <p:cNvSpPr>
            <a:spLocks noChangeShapeType="1"/>
          </p:cNvSpPr>
          <p:nvPr/>
        </p:nvSpPr>
        <p:spPr bwMode="auto">
          <a:xfrm rot="-5400000">
            <a:off x="1327150" y="3595688"/>
            <a:ext cx="33591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1" name="Line 21"/>
          <p:cNvSpPr>
            <a:spLocks noChangeShapeType="1"/>
          </p:cNvSpPr>
          <p:nvPr/>
        </p:nvSpPr>
        <p:spPr bwMode="auto">
          <a:xfrm rot="-5400000">
            <a:off x="838994" y="3607594"/>
            <a:ext cx="336391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2" name="Line 22"/>
          <p:cNvSpPr>
            <a:spLocks noChangeShapeType="1"/>
          </p:cNvSpPr>
          <p:nvPr/>
        </p:nvSpPr>
        <p:spPr bwMode="auto">
          <a:xfrm rot="16200000" flipV="1">
            <a:off x="2435226" y="3595687"/>
            <a:ext cx="3382962" cy="2381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3" name="Line 23"/>
          <p:cNvSpPr>
            <a:spLocks noChangeShapeType="1"/>
          </p:cNvSpPr>
          <p:nvPr/>
        </p:nvSpPr>
        <p:spPr bwMode="auto">
          <a:xfrm rot="-5400000">
            <a:off x="191690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4" name="Line 24"/>
          <p:cNvSpPr>
            <a:spLocks noChangeShapeType="1"/>
          </p:cNvSpPr>
          <p:nvPr/>
        </p:nvSpPr>
        <p:spPr bwMode="auto">
          <a:xfrm rot="-5400000">
            <a:off x="35107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5" name="Line 25"/>
          <p:cNvSpPr>
            <a:spLocks noChangeShapeType="1"/>
          </p:cNvSpPr>
          <p:nvPr/>
        </p:nvSpPr>
        <p:spPr bwMode="auto">
          <a:xfrm rot="-5400000">
            <a:off x="2942432" y="3607594"/>
            <a:ext cx="338296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6" name="Line 26"/>
          <p:cNvSpPr>
            <a:spLocks noChangeShapeType="1"/>
          </p:cNvSpPr>
          <p:nvPr/>
        </p:nvSpPr>
        <p:spPr bwMode="auto">
          <a:xfrm rot="-5400000">
            <a:off x="45775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7" name="Line 27"/>
          <p:cNvSpPr>
            <a:spLocks noChangeShapeType="1"/>
          </p:cNvSpPr>
          <p:nvPr/>
        </p:nvSpPr>
        <p:spPr bwMode="auto">
          <a:xfrm rot="-5400000">
            <a:off x="40441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8" name="Text Box 30"/>
          <p:cNvSpPr txBox="1">
            <a:spLocks noChangeArrowheads="1"/>
          </p:cNvSpPr>
          <p:nvPr/>
        </p:nvSpPr>
        <p:spPr bwMode="auto">
          <a:xfrm>
            <a:off x="1824038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2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79" name="Text Box 31"/>
          <p:cNvSpPr txBox="1">
            <a:spLocks noChangeArrowheads="1"/>
          </p:cNvSpPr>
          <p:nvPr/>
        </p:nvSpPr>
        <p:spPr bwMode="auto">
          <a:xfrm>
            <a:off x="23241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4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0" name="Text Box 32"/>
          <p:cNvSpPr txBox="1">
            <a:spLocks noChangeArrowheads="1"/>
          </p:cNvSpPr>
          <p:nvPr/>
        </p:nvSpPr>
        <p:spPr bwMode="auto">
          <a:xfrm>
            <a:off x="28114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6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1" name="Text Box 33"/>
          <p:cNvSpPr txBox="1">
            <a:spLocks noChangeArrowheads="1"/>
          </p:cNvSpPr>
          <p:nvPr/>
        </p:nvSpPr>
        <p:spPr bwMode="auto">
          <a:xfrm>
            <a:off x="33448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8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2" name="Text Box 34"/>
          <p:cNvSpPr txBox="1">
            <a:spLocks noChangeArrowheads="1"/>
          </p:cNvSpPr>
          <p:nvPr/>
        </p:nvSpPr>
        <p:spPr bwMode="auto">
          <a:xfrm>
            <a:off x="38862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10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3" name="Text Box 35"/>
          <p:cNvSpPr txBox="1">
            <a:spLocks noChangeArrowheads="1"/>
          </p:cNvSpPr>
          <p:nvPr/>
        </p:nvSpPr>
        <p:spPr bwMode="auto">
          <a:xfrm>
            <a:off x="4446588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12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4" name="Text Box 36"/>
          <p:cNvSpPr txBox="1">
            <a:spLocks noChangeArrowheads="1"/>
          </p:cNvSpPr>
          <p:nvPr/>
        </p:nvSpPr>
        <p:spPr bwMode="auto">
          <a:xfrm>
            <a:off x="49911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14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5" name="Text Box 37"/>
          <p:cNvSpPr txBox="1">
            <a:spLocks noChangeArrowheads="1"/>
          </p:cNvSpPr>
          <p:nvPr/>
        </p:nvSpPr>
        <p:spPr bwMode="auto">
          <a:xfrm>
            <a:off x="54864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16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9486" name="Text Box 38"/>
          <p:cNvSpPr txBox="1">
            <a:spLocks noChangeArrowheads="1"/>
          </p:cNvSpPr>
          <p:nvPr/>
        </p:nvSpPr>
        <p:spPr bwMode="auto">
          <a:xfrm>
            <a:off x="6057900" y="5299075"/>
            <a:ext cx="457200" cy="36997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18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3581400" y="4648200"/>
            <a:ext cx="1828800" cy="347663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nstantia"/>
              </a:rPr>
              <a:t>job3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88" name="Text Box 81"/>
          <p:cNvSpPr txBox="1">
            <a:spLocks noChangeArrowheads="1"/>
          </p:cNvSpPr>
          <p:nvPr/>
        </p:nvSpPr>
        <p:spPr bwMode="auto">
          <a:xfrm>
            <a:off x="4876800" y="6186488"/>
            <a:ext cx="175260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kumimoji="1" lang="en-US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34" name="Line 26"/>
          <p:cNvSpPr>
            <a:spLocks noChangeShapeType="1"/>
          </p:cNvSpPr>
          <p:nvPr/>
        </p:nvSpPr>
        <p:spPr bwMode="auto">
          <a:xfrm rot="-5400000">
            <a:off x="51109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553200" y="5257800"/>
            <a:ext cx="457200" cy="36997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solidFill>
                  <a:prstClr val="black"/>
                </a:solidFill>
                <a:latin typeface="Constantia"/>
                <a:ea typeface="ＭＳ Ｐゴシック" pitchFamily="34" charset="-128"/>
              </a:rPr>
              <a:t>20</a:t>
            </a:r>
            <a:endParaRPr kumimoji="1" lang="en-US" b="1" dirty="0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81200" y="5638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nstantia"/>
              </a:rPr>
              <a:t>SCHEDULE CHOSEN BY THIS APPROACH</a:t>
            </a:r>
            <a:endParaRPr lang="en-IN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57400" y="5943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nstantia"/>
              </a:rPr>
              <a:t>OPTIMAL SCHEDULE</a:t>
            </a:r>
            <a:endParaRPr lang="en-IN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71600" y="6019800"/>
            <a:ext cx="4572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IN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71600" y="5638800"/>
            <a:ext cx="4572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IN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41" name="Title 4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spcBef>
                <a:spcPct val="0"/>
              </a:spcBef>
              <a:defRPr/>
            </a:pPr>
            <a:r>
              <a:rPr lang="en-US" sz="4400" dirty="0">
                <a:solidFill>
                  <a:prstClr val="black"/>
                </a:solidFill>
                <a:latin typeface="Constantia"/>
              </a:rPr>
              <a:t>Increasing Start Times</a:t>
            </a:r>
            <a:endParaRPr lang="en-IN" sz="4400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211568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085269"/>
            <a:ext cx="8305800" cy="1143000"/>
          </a:xfrm>
        </p:spPr>
        <p:txBody>
          <a:bodyPr/>
          <a:lstStyle/>
          <a:p>
            <a:r>
              <a:rPr lang="en-US" dirty="0">
                <a:latin typeface="Calibri" charset="0"/>
                <a:ea typeface="ヒラギノ角ゴ Pro W3" charset="0"/>
                <a:cs typeface="ヒラギノ角ゴ Pro W3" charset="0"/>
              </a:rPr>
              <a:t>   </a:t>
            </a:r>
            <a:r>
              <a:rPr lang="en-US" dirty="0" err="1">
                <a:latin typeface="Calibri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dirty="0">
                <a:latin typeface="Calibri" charset="0"/>
                <a:ea typeface="ヒラギノ角ゴ Pro W3" charset="0"/>
                <a:cs typeface="ヒラギノ角ゴ Pro W3" charset="0"/>
              </a:rPr>
              <a:t>			S</a:t>
            </a:r>
            <a:r>
              <a:rPr lang="en-US" baseline="-25000" dirty="0">
                <a:latin typeface="Calibri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dirty="0">
                <a:latin typeface="Calibri" charset="0"/>
                <a:ea typeface="ヒラギノ角ゴ Pro W3" charset="0"/>
                <a:cs typeface="ヒラギノ角ゴ Pro W3" charset="0"/>
              </a:rPr>
              <a:t>         F</a:t>
            </a:r>
            <a:r>
              <a:rPr lang="en-US" baseline="-25000" dirty="0">
                <a:latin typeface="Calibri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dirty="0">
                <a:latin typeface="Calibri" charset="0"/>
                <a:ea typeface="ヒラギノ角ゴ Pro W3" charset="0"/>
                <a:cs typeface="ヒラギノ角ゴ Pro W3" charset="0"/>
              </a:rPr>
              <a:t>         P</a:t>
            </a:r>
            <a:r>
              <a:rPr lang="en-US" baseline="-25000" dirty="0">
                <a:latin typeface="Calibri" charset="0"/>
                <a:ea typeface="ヒラギノ角ゴ Pro W3" charset="0"/>
                <a:cs typeface="ヒラギノ角ゴ Pro W3" charset="0"/>
              </a:rPr>
              <a:t>i</a:t>
            </a:r>
            <a:endParaRPr lang="en-US" dirty="0"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843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45C75"/>
                </a:solidFill>
              </a:rPr>
              <a:t>      Thanks to Neha (16)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914400" y="2286000"/>
            <a:ext cx="8229600" cy="4389438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ヒラギノ角ゴ Pro W3" charset="0"/>
                <a:cs typeface="Times New Roman" charset="0"/>
              </a:rPr>
              <a:t>2			2		4	      3</a:t>
            </a:r>
          </a:p>
          <a:p>
            <a:r>
              <a:rPr lang="en-US" sz="3200" dirty="0">
                <a:latin typeface="Times New Roman" charset="0"/>
                <a:ea typeface="ヒラギノ角ゴ Pro W3" charset="0"/>
                <a:cs typeface="Times New Roman" charset="0"/>
              </a:rPr>
              <a:t>1			1		5	     10	</a:t>
            </a:r>
          </a:p>
          <a:p>
            <a:r>
              <a:rPr lang="en-US" sz="3200" dirty="0">
                <a:latin typeface="Times New Roman" charset="0"/>
                <a:ea typeface="ヒラギノ角ゴ Pro W3" charset="0"/>
                <a:cs typeface="Times New Roman" charset="0"/>
              </a:rPr>
              <a:t>3			4		6	      4</a:t>
            </a:r>
          </a:p>
          <a:p>
            <a:r>
              <a:rPr lang="en-US" sz="3200" dirty="0">
                <a:latin typeface="Times New Roman" charset="0"/>
                <a:ea typeface="ヒラギノ角ゴ Pro W3" charset="0"/>
                <a:cs typeface="Times New Roman" charset="0"/>
              </a:rPr>
              <a:t>4			5		8            20	</a:t>
            </a:r>
          </a:p>
          <a:p>
            <a:r>
              <a:rPr lang="en-US" sz="3200" dirty="0">
                <a:latin typeface="Times New Roman" charset="0"/>
                <a:ea typeface="ヒラギノ角ゴ Pro W3" charset="0"/>
                <a:cs typeface="Times New Roman" charset="0"/>
              </a:rPr>
              <a:t>5			6		9	      2</a:t>
            </a:r>
          </a:p>
          <a:p>
            <a:pPr>
              <a:buFont typeface="Wingdings 2" charset="0"/>
              <a:buNone/>
            </a:pPr>
            <a:r>
              <a:rPr lang="en-US" sz="3200" dirty="0">
                <a:latin typeface="Times New Roman" charset="0"/>
                <a:ea typeface="ヒラギノ角ゴ Pro W3" charset="0"/>
                <a:cs typeface="Times New Roman" charset="0"/>
              </a:rPr>
              <a:t>					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94669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04617B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   Increasing Finishing Times</a:t>
            </a:r>
            <a:endParaRPr lang="en-US" dirty="0">
              <a:solidFill>
                <a:srgbClr val="04617B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157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ヒラギノ角ゴ Pro W3" charset="0"/>
                <a:cs typeface="ヒラギノ角ゴ Pro W3" charset="0"/>
              </a:rPr>
              <a:t/>
            </a:r>
            <a:br>
              <a:rPr lang="en-US">
                <a:latin typeface="Calibri" charset="0"/>
                <a:ea typeface="ヒラギノ角ゴ Pro W3" charset="0"/>
                <a:cs typeface="ヒラギノ角ゴ Pro W3" charset="0"/>
              </a:rPr>
            </a:br>
            <a:r>
              <a:rPr lang="en-US">
                <a:latin typeface="Calibri" charset="0"/>
                <a:ea typeface="ヒラギノ角ゴ Pro W3" charset="0"/>
                <a:cs typeface="ヒラギノ角ゴ Pro W3" charset="0"/>
              </a:rPr>
              <a:t/>
            </a:r>
            <a:br>
              <a:rPr lang="en-US">
                <a:latin typeface="Calibri" charset="0"/>
                <a:ea typeface="ヒラギノ角ゴ Pro W3" charset="0"/>
                <a:cs typeface="ヒラギノ角ゴ Pro W3" charset="0"/>
              </a:rPr>
            </a:br>
            <a:r>
              <a:rPr lang="en-US">
                <a:latin typeface="Calibri" charset="0"/>
                <a:ea typeface="ヒラギノ角ゴ Pro W3" charset="0"/>
                <a:cs typeface="ヒラギノ角ゴ Pro W3" charset="0"/>
              </a:rPr>
              <a:t/>
            </a:r>
            <a:br>
              <a:rPr lang="en-US">
                <a:latin typeface="Calibri" charset="0"/>
                <a:ea typeface="ヒラギノ角ゴ Pro W3" charset="0"/>
                <a:cs typeface="ヒラギノ角ゴ Pro W3" charset="0"/>
              </a:rPr>
            </a:br>
            <a:r>
              <a:rPr lang="en-US">
                <a:latin typeface="Calibri" charset="0"/>
                <a:ea typeface="ヒラギノ角ゴ Pro W3" charset="0"/>
                <a:cs typeface="ヒラギノ角ゴ Pro W3" charset="0"/>
              </a:rPr>
              <a:t/>
            </a:r>
            <a:br>
              <a:rPr lang="en-US">
                <a:latin typeface="Calibri" charset="0"/>
                <a:ea typeface="ヒラギノ角ゴ Pro W3" charset="0"/>
                <a:cs typeface="ヒラギノ角ゴ Pro W3" charset="0"/>
              </a:rPr>
            </a:br>
            <a:endParaRPr lang="en-US"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9489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45C75"/>
                </a:solidFill>
              </a:rPr>
              <a:t>      Thanks to Neha (16) </a:t>
            </a:r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-125412" y="1524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5000" dirty="0" smtClean="0">
                <a:solidFill>
                  <a:srgbClr val="04617B"/>
                </a:solidFill>
                <a:latin typeface="Calibri" charset="0"/>
              </a:rPr>
              <a:t> </a:t>
            </a:r>
            <a:r>
              <a:rPr lang="en-US" sz="5400" dirty="0">
                <a:solidFill>
                  <a:prstClr val="black"/>
                </a:solidFill>
                <a:latin typeface="Calibri" charset="0"/>
              </a:rPr>
              <a:t>Increasing Finishing Times</a:t>
            </a:r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1436688" y="5253038"/>
            <a:ext cx="504348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6667500" y="521335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Time</a:t>
            </a:r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7086600" y="4495800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1295400" y="5257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012950" y="2286000"/>
            <a:ext cx="2125663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>
                <a:solidFill>
                  <a:prstClr val="black"/>
                </a:solidFill>
                <a:latin typeface="Constantia"/>
              </a:rPr>
              <a:t>P(1)=10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587750" y="3470275"/>
            <a:ext cx="1060450" cy="339725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>
                <a:solidFill>
                  <a:prstClr val="black"/>
                </a:solidFill>
                <a:latin typeface="Constantia"/>
              </a:rPr>
              <a:t>P(3)=4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132263" y="3962400"/>
            <a:ext cx="1582737" cy="344488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>
                <a:solidFill>
                  <a:prstClr val="black"/>
                </a:solidFill>
                <a:latin typeface="Constantia"/>
              </a:rPr>
              <a:t>P(4)=20 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2528888" y="2905125"/>
            <a:ext cx="1058862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>
                <a:solidFill>
                  <a:prstClr val="black"/>
                </a:solidFill>
                <a:latin typeface="Constantia"/>
              </a:rPr>
              <a:t>P(2)=3</a:t>
            </a:r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 rot="-5400000">
            <a:off x="327025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 rot="-5400000">
            <a:off x="-198437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0" name="Line 20"/>
          <p:cNvSpPr>
            <a:spLocks noChangeShapeType="1"/>
          </p:cNvSpPr>
          <p:nvPr/>
        </p:nvSpPr>
        <p:spPr bwMode="auto">
          <a:xfrm rot="-5400000">
            <a:off x="1327150" y="3595688"/>
            <a:ext cx="33591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1" name="Line 21"/>
          <p:cNvSpPr>
            <a:spLocks noChangeShapeType="1"/>
          </p:cNvSpPr>
          <p:nvPr/>
        </p:nvSpPr>
        <p:spPr bwMode="auto">
          <a:xfrm rot="-5400000">
            <a:off x="838994" y="3607594"/>
            <a:ext cx="336391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2" name="Line 22"/>
          <p:cNvSpPr>
            <a:spLocks noChangeShapeType="1"/>
          </p:cNvSpPr>
          <p:nvPr/>
        </p:nvSpPr>
        <p:spPr bwMode="auto">
          <a:xfrm rot="16200000" flipV="1">
            <a:off x="2435226" y="3595687"/>
            <a:ext cx="3382962" cy="2381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3" name="Line 23"/>
          <p:cNvSpPr>
            <a:spLocks noChangeShapeType="1"/>
          </p:cNvSpPr>
          <p:nvPr/>
        </p:nvSpPr>
        <p:spPr bwMode="auto">
          <a:xfrm rot="-5400000">
            <a:off x="191690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4" name="Line 24"/>
          <p:cNvSpPr>
            <a:spLocks noChangeShapeType="1"/>
          </p:cNvSpPr>
          <p:nvPr/>
        </p:nvSpPr>
        <p:spPr bwMode="auto">
          <a:xfrm rot="-5400000">
            <a:off x="35107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5" name="Line 25"/>
          <p:cNvSpPr>
            <a:spLocks noChangeShapeType="1"/>
          </p:cNvSpPr>
          <p:nvPr/>
        </p:nvSpPr>
        <p:spPr bwMode="auto">
          <a:xfrm rot="-5400000">
            <a:off x="2942432" y="3607594"/>
            <a:ext cx="338296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6" name="Line 26"/>
          <p:cNvSpPr>
            <a:spLocks noChangeShapeType="1"/>
          </p:cNvSpPr>
          <p:nvPr/>
        </p:nvSpPr>
        <p:spPr bwMode="auto">
          <a:xfrm rot="-5400000">
            <a:off x="45775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7" name="Line 27"/>
          <p:cNvSpPr>
            <a:spLocks noChangeShapeType="1"/>
          </p:cNvSpPr>
          <p:nvPr/>
        </p:nvSpPr>
        <p:spPr bwMode="auto">
          <a:xfrm rot="-5400000">
            <a:off x="40441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478" name="Text Box 30"/>
          <p:cNvSpPr txBox="1">
            <a:spLocks noChangeArrowheads="1"/>
          </p:cNvSpPr>
          <p:nvPr/>
        </p:nvSpPr>
        <p:spPr bwMode="auto">
          <a:xfrm>
            <a:off x="1824038" y="5257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479" name="Text Box 31"/>
          <p:cNvSpPr txBox="1">
            <a:spLocks noChangeArrowheads="1"/>
          </p:cNvSpPr>
          <p:nvPr/>
        </p:nvSpPr>
        <p:spPr bwMode="auto">
          <a:xfrm>
            <a:off x="2324100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9480" name="Text Box 32"/>
          <p:cNvSpPr txBox="1">
            <a:spLocks noChangeArrowheads="1"/>
          </p:cNvSpPr>
          <p:nvPr/>
        </p:nvSpPr>
        <p:spPr bwMode="auto">
          <a:xfrm>
            <a:off x="2811463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9481" name="Text Box 33"/>
          <p:cNvSpPr txBox="1">
            <a:spLocks noChangeArrowheads="1"/>
          </p:cNvSpPr>
          <p:nvPr/>
        </p:nvSpPr>
        <p:spPr bwMode="auto">
          <a:xfrm>
            <a:off x="3344863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9482" name="Text Box 34"/>
          <p:cNvSpPr txBox="1">
            <a:spLocks noChangeArrowheads="1"/>
          </p:cNvSpPr>
          <p:nvPr/>
        </p:nvSpPr>
        <p:spPr bwMode="auto">
          <a:xfrm>
            <a:off x="3886200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9483" name="Text Box 35"/>
          <p:cNvSpPr txBox="1">
            <a:spLocks noChangeArrowheads="1"/>
          </p:cNvSpPr>
          <p:nvPr/>
        </p:nvSpPr>
        <p:spPr bwMode="auto">
          <a:xfrm>
            <a:off x="4446588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9484" name="Text Box 36"/>
          <p:cNvSpPr txBox="1">
            <a:spLocks noChangeArrowheads="1"/>
          </p:cNvSpPr>
          <p:nvPr/>
        </p:nvSpPr>
        <p:spPr bwMode="auto">
          <a:xfrm>
            <a:off x="4991100" y="5257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7</a:t>
            </a:r>
          </a:p>
        </p:txBody>
      </p:sp>
      <p:sp>
        <p:nvSpPr>
          <p:cNvPr id="19485" name="Text Box 37"/>
          <p:cNvSpPr txBox="1">
            <a:spLocks noChangeArrowheads="1"/>
          </p:cNvSpPr>
          <p:nvPr/>
        </p:nvSpPr>
        <p:spPr bwMode="auto">
          <a:xfrm>
            <a:off x="5486400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9486" name="Text Box 38"/>
          <p:cNvSpPr txBox="1">
            <a:spLocks noChangeArrowheads="1"/>
          </p:cNvSpPr>
          <p:nvPr/>
        </p:nvSpPr>
        <p:spPr bwMode="auto">
          <a:xfrm>
            <a:off x="6057900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9</a:t>
            </a: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4648200" y="4691063"/>
            <a:ext cx="16002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>
                <a:solidFill>
                  <a:prstClr val="black"/>
                </a:solidFill>
                <a:latin typeface="Constantia"/>
              </a:rPr>
              <a:t>P(5)=2</a:t>
            </a:r>
          </a:p>
        </p:txBody>
      </p:sp>
      <p:sp>
        <p:nvSpPr>
          <p:cNvPr id="19488" name="Text Box 81"/>
          <p:cNvSpPr txBox="1">
            <a:spLocks noChangeArrowheads="1"/>
          </p:cNvSpPr>
          <p:nvPr/>
        </p:nvSpPr>
        <p:spPr bwMode="auto">
          <a:xfrm>
            <a:off x="4876800" y="6186488"/>
            <a:ext cx="175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481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/>
          <a:lstStyle/>
          <a:p>
            <a:r>
              <a:rPr lang="en-US" dirty="0">
                <a:latin typeface="Calibri" charset="0"/>
                <a:ea typeface="ヒラギノ角ゴ Pro W3" charset="0"/>
                <a:cs typeface="ヒラギノ角ゴ Pro W3" charset="0"/>
              </a:rPr>
              <a:t>Increasing Finishing Times</a:t>
            </a:r>
          </a:p>
        </p:txBody>
      </p:sp>
      <p:sp>
        <p:nvSpPr>
          <p:cNvPr id="2051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45C75"/>
                </a:solidFill>
              </a:rPr>
              <a:t>      Thanks to Neha (16) </a:t>
            </a:r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>
            <a:off x="1436688" y="5253038"/>
            <a:ext cx="504348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6667500" y="521335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Time</a:t>
            </a:r>
          </a:p>
        </p:txBody>
      </p:sp>
      <p:sp>
        <p:nvSpPr>
          <p:cNvPr id="20486" name="Line 9"/>
          <p:cNvSpPr>
            <a:spLocks noChangeShapeType="1"/>
          </p:cNvSpPr>
          <p:nvPr/>
        </p:nvSpPr>
        <p:spPr bwMode="auto">
          <a:xfrm>
            <a:off x="7086600" y="4495800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0487" name="Text Box 10"/>
          <p:cNvSpPr txBox="1">
            <a:spLocks noChangeArrowheads="1"/>
          </p:cNvSpPr>
          <p:nvPr/>
        </p:nvSpPr>
        <p:spPr bwMode="auto">
          <a:xfrm>
            <a:off x="1295400" y="5257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012950" y="2286000"/>
            <a:ext cx="2125663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>
                <a:solidFill>
                  <a:prstClr val="black"/>
                </a:solidFill>
                <a:latin typeface="Constantia"/>
              </a:rPr>
              <a:t>P(1)=10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588328" y="3470211"/>
            <a:ext cx="1059872" cy="3400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P(3)=4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132263" y="3962400"/>
            <a:ext cx="1582737" cy="344488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>
                <a:solidFill>
                  <a:prstClr val="black"/>
                </a:solidFill>
                <a:latin typeface="Constantia"/>
              </a:rPr>
              <a:t>P(4)=20 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2528888" y="2905125"/>
            <a:ext cx="1058862" cy="3698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>
                <a:solidFill>
                  <a:prstClr val="black"/>
                </a:solidFill>
                <a:latin typeface="Constantia"/>
              </a:rPr>
              <a:t>P(2)=3</a:t>
            </a:r>
          </a:p>
        </p:txBody>
      </p:sp>
      <p:sp>
        <p:nvSpPr>
          <p:cNvPr id="20492" name="Line 18"/>
          <p:cNvSpPr>
            <a:spLocks noChangeShapeType="1"/>
          </p:cNvSpPr>
          <p:nvPr/>
        </p:nvSpPr>
        <p:spPr bwMode="auto">
          <a:xfrm rot="-5400000">
            <a:off x="327025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0493" name="Line 19"/>
          <p:cNvSpPr>
            <a:spLocks noChangeShapeType="1"/>
          </p:cNvSpPr>
          <p:nvPr/>
        </p:nvSpPr>
        <p:spPr bwMode="auto">
          <a:xfrm rot="-5400000">
            <a:off x="-198437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0494" name="Line 20"/>
          <p:cNvSpPr>
            <a:spLocks noChangeShapeType="1"/>
          </p:cNvSpPr>
          <p:nvPr/>
        </p:nvSpPr>
        <p:spPr bwMode="auto">
          <a:xfrm rot="-5400000">
            <a:off x="1327150" y="3595688"/>
            <a:ext cx="33591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0495" name="Line 21"/>
          <p:cNvSpPr>
            <a:spLocks noChangeShapeType="1"/>
          </p:cNvSpPr>
          <p:nvPr/>
        </p:nvSpPr>
        <p:spPr bwMode="auto">
          <a:xfrm rot="-5400000">
            <a:off x="838994" y="3607594"/>
            <a:ext cx="336391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0496" name="Line 22"/>
          <p:cNvSpPr>
            <a:spLocks noChangeShapeType="1"/>
          </p:cNvSpPr>
          <p:nvPr/>
        </p:nvSpPr>
        <p:spPr bwMode="auto">
          <a:xfrm rot="16200000" flipV="1">
            <a:off x="2435226" y="3595687"/>
            <a:ext cx="3382962" cy="2381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0497" name="Line 23"/>
          <p:cNvSpPr>
            <a:spLocks noChangeShapeType="1"/>
          </p:cNvSpPr>
          <p:nvPr/>
        </p:nvSpPr>
        <p:spPr bwMode="auto">
          <a:xfrm rot="-5400000">
            <a:off x="191690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0498" name="Line 24"/>
          <p:cNvSpPr>
            <a:spLocks noChangeShapeType="1"/>
          </p:cNvSpPr>
          <p:nvPr/>
        </p:nvSpPr>
        <p:spPr bwMode="auto">
          <a:xfrm rot="-5400000">
            <a:off x="35107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0499" name="Line 25"/>
          <p:cNvSpPr>
            <a:spLocks noChangeShapeType="1"/>
          </p:cNvSpPr>
          <p:nvPr/>
        </p:nvSpPr>
        <p:spPr bwMode="auto">
          <a:xfrm rot="-5400000">
            <a:off x="2942432" y="3607594"/>
            <a:ext cx="338296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0500" name="Line 26"/>
          <p:cNvSpPr>
            <a:spLocks noChangeShapeType="1"/>
          </p:cNvSpPr>
          <p:nvPr/>
        </p:nvSpPr>
        <p:spPr bwMode="auto">
          <a:xfrm rot="-5400000">
            <a:off x="45775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0501" name="Line 27"/>
          <p:cNvSpPr>
            <a:spLocks noChangeShapeType="1"/>
          </p:cNvSpPr>
          <p:nvPr/>
        </p:nvSpPr>
        <p:spPr bwMode="auto">
          <a:xfrm rot="-5400000">
            <a:off x="40441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0502" name="Text Box 30"/>
          <p:cNvSpPr txBox="1">
            <a:spLocks noChangeArrowheads="1"/>
          </p:cNvSpPr>
          <p:nvPr/>
        </p:nvSpPr>
        <p:spPr bwMode="auto">
          <a:xfrm>
            <a:off x="1824038" y="5257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0503" name="Text Box 31"/>
          <p:cNvSpPr txBox="1">
            <a:spLocks noChangeArrowheads="1"/>
          </p:cNvSpPr>
          <p:nvPr/>
        </p:nvSpPr>
        <p:spPr bwMode="auto">
          <a:xfrm>
            <a:off x="2324100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0504" name="Text Box 32"/>
          <p:cNvSpPr txBox="1">
            <a:spLocks noChangeArrowheads="1"/>
          </p:cNvSpPr>
          <p:nvPr/>
        </p:nvSpPr>
        <p:spPr bwMode="auto">
          <a:xfrm>
            <a:off x="2811463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0505" name="Text Box 33"/>
          <p:cNvSpPr txBox="1">
            <a:spLocks noChangeArrowheads="1"/>
          </p:cNvSpPr>
          <p:nvPr/>
        </p:nvSpPr>
        <p:spPr bwMode="auto">
          <a:xfrm>
            <a:off x="3344863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20506" name="Text Box 34"/>
          <p:cNvSpPr txBox="1">
            <a:spLocks noChangeArrowheads="1"/>
          </p:cNvSpPr>
          <p:nvPr/>
        </p:nvSpPr>
        <p:spPr bwMode="auto">
          <a:xfrm>
            <a:off x="3886200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20507" name="Text Box 35"/>
          <p:cNvSpPr txBox="1">
            <a:spLocks noChangeArrowheads="1"/>
          </p:cNvSpPr>
          <p:nvPr/>
        </p:nvSpPr>
        <p:spPr bwMode="auto">
          <a:xfrm>
            <a:off x="4446588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20508" name="Text Box 36"/>
          <p:cNvSpPr txBox="1">
            <a:spLocks noChangeArrowheads="1"/>
          </p:cNvSpPr>
          <p:nvPr/>
        </p:nvSpPr>
        <p:spPr bwMode="auto">
          <a:xfrm>
            <a:off x="4991100" y="5257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7</a:t>
            </a:r>
          </a:p>
        </p:txBody>
      </p:sp>
      <p:sp>
        <p:nvSpPr>
          <p:cNvPr id="20509" name="Text Box 37"/>
          <p:cNvSpPr txBox="1">
            <a:spLocks noChangeArrowheads="1"/>
          </p:cNvSpPr>
          <p:nvPr/>
        </p:nvSpPr>
        <p:spPr bwMode="auto">
          <a:xfrm>
            <a:off x="5486400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20510" name="Text Box 38"/>
          <p:cNvSpPr txBox="1">
            <a:spLocks noChangeArrowheads="1"/>
          </p:cNvSpPr>
          <p:nvPr/>
        </p:nvSpPr>
        <p:spPr bwMode="auto">
          <a:xfrm>
            <a:off x="6057900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9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4648200" y="4691063"/>
            <a:ext cx="16002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>
                <a:solidFill>
                  <a:prstClr val="black"/>
                </a:solidFill>
                <a:latin typeface="Constantia"/>
              </a:rPr>
              <a:t>P(5)=2</a:t>
            </a:r>
          </a:p>
        </p:txBody>
      </p:sp>
      <p:sp>
        <p:nvSpPr>
          <p:cNvPr id="20512" name="Text Box 81"/>
          <p:cNvSpPr txBox="1">
            <a:spLocks noChangeArrowheads="1"/>
          </p:cNvSpPr>
          <p:nvPr/>
        </p:nvSpPr>
        <p:spPr bwMode="auto">
          <a:xfrm>
            <a:off x="4876800" y="6186488"/>
            <a:ext cx="175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0513" name="TextBox 38"/>
          <p:cNvSpPr txBox="1">
            <a:spLocks noChangeArrowheads="1"/>
          </p:cNvSpPr>
          <p:nvPr/>
        </p:nvSpPr>
        <p:spPr bwMode="auto">
          <a:xfrm>
            <a:off x="838200" y="5805488"/>
            <a:ext cx="7010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prstClr val="black"/>
                </a:solidFill>
              </a:rPr>
              <a:t>.</a:t>
            </a:r>
          </a:p>
          <a:p>
            <a:pPr eaLnBrk="1" hangingPunct="1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484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SELECTION PROBLEM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include a₁ in the solution.</a:t>
            </a:r>
          </a:p>
          <a:p>
            <a:pPr>
              <a:buNone/>
            </a:pPr>
            <a:r>
              <a:rPr lang="en-US" dirty="0" smtClean="0"/>
              <a:t>    And then </a:t>
            </a:r>
            <a:r>
              <a:rPr lang="en-US" dirty="0" err="1" smtClean="0"/>
              <a:t>recurse</a:t>
            </a:r>
            <a:r>
              <a:rPr lang="en-US" dirty="0" smtClean="0"/>
              <a:t> on</a:t>
            </a:r>
          </a:p>
          <a:p>
            <a:pPr>
              <a:buNone/>
            </a:pPr>
            <a:r>
              <a:rPr lang="en-US" dirty="0" smtClean="0"/>
              <a:t>    S′ = {aₓ ԑ S-{a₁} : aₓ is compatible with a₁}</a:t>
            </a:r>
          </a:p>
          <a:p>
            <a:pPr>
              <a:buNone/>
            </a:pPr>
            <a:r>
              <a:rPr lang="en-US" dirty="0" smtClean="0"/>
              <a:t>    where S is input set of activities.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t>Thanks to: Navneet Kaur(22), MCA 2012</a:t>
            </a: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521513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Table of Contents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Times New Roman" charset="0"/>
            </a:endParaRPr>
          </a:p>
          <a:p>
            <a:pPr eaLnBrk="1" hangingPunct="1"/>
            <a:endParaRPr lang="en-US" dirty="0">
              <a:latin typeface="Times New Roman" charset="0"/>
            </a:endParaRPr>
          </a:p>
          <a:p>
            <a:pPr marL="457200" lvl="1" indent="0" algn="ctr" eaLnBrk="1" hangingPunct="1">
              <a:buFontTx/>
              <a:buNone/>
            </a:pPr>
            <a:r>
              <a:rPr lang="en-US" smtClean="0">
                <a:latin typeface="Times New Roman" charset="0"/>
              </a:rPr>
              <a:t>Greedy Algorithms</a:t>
            </a: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096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the Optimality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11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Scheduling Jobs with Processing times and Deadlines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/>
          <a:lstStyle/>
          <a:p>
            <a:r>
              <a:rPr lang="en-US" dirty="0" smtClean="0"/>
              <a:t>Jobs </a:t>
            </a:r>
            <a:r>
              <a:rPr lang="en-US" dirty="0" smtClean="0"/>
              <a:t>are given with processing times p</a:t>
            </a:r>
            <a:r>
              <a:rPr lang="en-US" baseline="-25000" dirty="0" smtClean="0"/>
              <a:t>i</a:t>
            </a:r>
            <a:r>
              <a:rPr lang="en-US" dirty="0" smtClean="0"/>
              <a:t>  and deadlines d</a:t>
            </a:r>
            <a:r>
              <a:rPr lang="en-US" baseline="-25000" dirty="0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is no specified start time. A job </a:t>
            </a:r>
            <a:r>
              <a:rPr lang="en-US" dirty="0" smtClean="0"/>
              <a:t>can </a:t>
            </a:r>
            <a:r>
              <a:rPr lang="en-US" dirty="0" smtClean="0"/>
              <a:t>be scheduled at any </a:t>
            </a:r>
            <a:r>
              <a:rPr lang="en-US" dirty="0" smtClean="0"/>
              <a:t>time. Algorithm decides </a:t>
            </a:r>
            <a:r>
              <a:rPr lang="en-US" dirty="0" smtClean="0"/>
              <a:t>the start time ( and hence the finish time</a:t>
            </a:r>
            <a:r>
              <a:rPr lang="en-US" dirty="0" smtClean="0"/>
              <a:t>) of a job.</a:t>
            </a:r>
            <a:endParaRPr lang="en-US" dirty="0" smtClean="0"/>
          </a:p>
          <a:p>
            <a:r>
              <a:rPr lang="en-US" dirty="0" smtClean="0"/>
              <a:t>Let fi be the time at which a job finishes as per some schedule. Then its lateness is defined as</a:t>
            </a:r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sz="2000" dirty="0" smtClean="0"/>
              <a:t> </a:t>
            </a:r>
            <a:r>
              <a:rPr lang="en-US" dirty="0"/>
              <a:t>li =     fi – di		if  fi&gt;di</a:t>
            </a:r>
          </a:p>
          <a:p>
            <a:pPr marL="0" indent="0">
              <a:buNone/>
            </a:pPr>
            <a:r>
              <a:rPr lang="en-US" dirty="0"/>
              <a:t>		   0		, otherwise</a:t>
            </a:r>
          </a:p>
          <a:p>
            <a:r>
              <a:rPr lang="en-US" dirty="0" smtClean="0"/>
              <a:t>Aim </a:t>
            </a:r>
            <a:r>
              <a:rPr lang="en-US" dirty="0" smtClean="0"/>
              <a:t>: minimize max </a:t>
            </a:r>
            <a:r>
              <a:rPr lang="en-US" dirty="0" smtClean="0"/>
              <a:t>lateness i.e. minimize max{li}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4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 from Anjali, </a:t>
            </a:r>
            <a:r>
              <a:rPr lang="en-US" dirty="0" err="1" smtClean="0"/>
              <a:t>Hemant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99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Greedy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" action="ppaction://hlinkshowjump?jump=nextslide"/>
              </a:rPr>
              <a:t>Shortest Job First</a:t>
            </a:r>
            <a:r>
              <a:rPr lang="en-US" dirty="0" smtClean="0"/>
              <a:t>: completely ignores half of the input data viz. the deadlines</a:t>
            </a:r>
          </a:p>
          <a:p>
            <a:pPr lvl="1"/>
            <a:r>
              <a:rPr lang="en-US" dirty="0" smtClean="0"/>
              <a:t>Doesn’t work :</a:t>
            </a:r>
          </a:p>
          <a:p>
            <a:pPr lvl="1"/>
            <a:r>
              <a:rPr lang="en-US" dirty="0" smtClean="0"/>
              <a:t> t1 = 1,  d1=100, t2=10, d2=10 </a:t>
            </a:r>
          </a:p>
          <a:p>
            <a:r>
              <a:rPr lang="en-US" dirty="0" smtClean="0"/>
              <a:t>Minimum Slackness First</a:t>
            </a:r>
          </a:p>
          <a:p>
            <a:pPr lvl="1"/>
            <a:r>
              <a:rPr lang="en-US" dirty="0"/>
              <a:t>Doesn’t work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t1 = 1,  d1</a:t>
            </a:r>
            <a:r>
              <a:rPr lang="en-US" dirty="0" smtClean="0"/>
              <a:t>=</a:t>
            </a:r>
            <a:r>
              <a:rPr lang="en-US" dirty="0"/>
              <a:t>2</a:t>
            </a:r>
            <a:r>
              <a:rPr lang="en-US" dirty="0" smtClean="0"/>
              <a:t>, </a:t>
            </a:r>
            <a:r>
              <a:rPr lang="en-US" dirty="0"/>
              <a:t>t2=10, d2=10</a:t>
            </a:r>
            <a:endParaRPr lang="en-US" dirty="0" smtClean="0"/>
          </a:p>
          <a:p>
            <a:r>
              <a:rPr lang="en-US" dirty="0" smtClean="0"/>
              <a:t>Earliest Deadline First: </a:t>
            </a:r>
            <a:r>
              <a:rPr lang="en-US" dirty="0"/>
              <a:t>completely </a:t>
            </a:r>
            <a:r>
              <a:rPr lang="en-US" dirty="0" smtClean="0"/>
              <a:t>ignores the other </a:t>
            </a:r>
            <a:r>
              <a:rPr lang="en-US" dirty="0"/>
              <a:t>half of the input data viz. the </a:t>
            </a:r>
            <a:r>
              <a:rPr lang="en-US" dirty="0" smtClean="0"/>
              <a:t>processing time….but it works….gives the optimal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20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SJF fails: figure from Anjali, </a:t>
            </a:r>
            <a:r>
              <a:rPr lang="en-US" dirty="0" err="1" smtClean="0"/>
              <a:t>Hemant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hlinkClick r:id="rId2" action="ppaction://hlinkfile"/>
          </p:cNvPr>
          <p:cNvSpPr txBox="1"/>
          <p:nvPr/>
        </p:nvSpPr>
        <p:spPr>
          <a:xfrm>
            <a:off x="8147538" y="63246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hlinkshowjump?jump=previousslide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915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Minimum Slackness First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Let </a:t>
            </a:r>
            <a:r>
              <a:rPr lang="en-US" dirty="0" err="1" smtClean="0"/>
              <a:t>si</a:t>
            </a:r>
            <a:r>
              <a:rPr lang="en-US" dirty="0" smtClean="0"/>
              <a:t> be the time by which the job must be assigned to meet the deadline. i.e. 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= di – pi</a:t>
            </a:r>
            <a:endParaRPr lang="en-US" dirty="0"/>
          </a:p>
          <a:p>
            <a:pPr lvl="1"/>
            <a:r>
              <a:rPr lang="en-US" dirty="0" smtClean="0"/>
              <a:t>Let the last job scheduled finishes at time t. Then slack-time for </a:t>
            </a:r>
            <a:r>
              <a:rPr lang="en-US" dirty="0" smtClean="0"/>
              <a:t>job </a:t>
            </a:r>
            <a:r>
              <a:rPr lang="en-US" dirty="0" err="1" smtClean="0"/>
              <a:t>i</a:t>
            </a:r>
            <a:r>
              <a:rPr lang="en-US" dirty="0" smtClean="0"/>
              <a:t> is defined as </a:t>
            </a:r>
            <a:r>
              <a:rPr lang="en-US" dirty="0" err="1" smtClean="0"/>
              <a:t>sti</a:t>
            </a:r>
            <a:r>
              <a:rPr lang="en-US" dirty="0" smtClean="0"/>
              <a:t> = </a:t>
            </a:r>
            <a:r>
              <a:rPr lang="en-US" dirty="0" err="1" smtClean="0"/>
              <a:t>si</a:t>
            </a:r>
            <a:r>
              <a:rPr lang="en-US" dirty="0" smtClean="0"/>
              <a:t> – t.</a:t>
            </a:r>
          </a:p>
          <a:p>
            <a:pPr lvl="1"/>
            <a:r>
              <a:rPr lang="en-US" dirty="0" smtClean="0"/>
              <a:t>Thus slack time represents, how much we can wait/defer to schedule the </a:t>
            </a:r>
            <a:r>
              <a:rPr lang="en-US" dirty="0" err="1" smtClean="0"/>
              <a:t>ith</a:t>
            </a:r>
            <a:r>
              <a:rPr lang="en-US" dirty="0" smtClean="0"/>
              <a:t> job.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should schedule the next job for which this time is minimum. i.e. </a:t>
            </a:r>
            <a:r>
              <a:rPr lang="en-US" dirty="0" err="1" smtClean="0"/>
              <a:t>sti</a:t>
            </a:r>
            <a:r>
              <a:rPr lang="en-US" dirty="0" smtClean="0"/>
              <a:t> is minimum. Since t is same for all the jobs, the job with minimum </a:t>
            </a:r>
            <a:r>
              <a:rPr lang="en-US" dirty="0" err="1" smtClean="0"/>
              <a:t>si</a:t>
            </a:r>
            <a:r>
              <a:rPr lang="en-US" dirty="0" smtClean="0"/>
              <a:t> is scheduled next.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9731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MSF fails: figure from Anjali, </a:t>
            </a:r>
            <a:r>
              <a:rPr lang="en-US" dirty="0" err="1" smtClean="0"/>
              <a:t>Hemant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hlinkClick r:id="rId2" action="ppaction://hlinkfile"/>
          </p:cNvPr>
          <p:cNvSpPr txBox="1"/>
          <p:nvPr/>
        </p:nvSpPr>
        <p:spPr>
          <a:xfrm>
            <a:off x="8147538" y="63246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hlinkshowjump?jump=previousslide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71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495300" y="-14785"/>
            <a:ext cx="7772400" cy="1219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Earliest Deadline First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295400" y="1713524"/>
            <a:ext cx="7496908" cy="3425091"/>
            <a:chOff x="1676400" y="4800600"/>
            <a:chExt cx="5410200" cy="1785287"/>
          </a:xfrm>
        </p:grpSpPr>
        <p:grpSp>
          <p:nvGrpSpPr>
            <p:cNvPr id="13" name="Group 12"/>
            <p:cNvGrpSpPr/>
            <p:nvPr/>
          </p:nvGrpSpPr>
          <p:grpSpPr>
            <a:xfrm>
              <a:off x="1676400" y="4800600"/>
              <a:ext cx="5410200" cy="1785287"/>
              <a:chOff x="1828800" y="3886200"/>
              <a:chExt cx="5410200" cy="1785287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1828800" y="4267200"/>
                <a:ext cx="0" cy="990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828800" y="5257800"/>
                <a:ext cx="54102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V="1">
                <a:off x="3124200" y="4800600"/>
                <a:ext cx="0" cy="4572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4800600" y="4800600"/>
                <a:ext cx="0" cy="4572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V="1">
                <a:off x="6096000" y="4800600"/>
                <a:ext cx="0" cy="4572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2057400" y="4844534"/>
                <a:ext cx="480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j</a:t>
                </a:r>
                <a:r>
                  <a:rPr lang="en-US" dirty="0" smtClean="0"/>
                  <a:t>1		</a:t>
                </a:r>
                <a:r>
                  <a:rPr lang="en-US" dirty="0"/>
                  <a:t>j</a:t>
                </a:r>
                <a:r>
                  <a:rPr lang="en-US" dirty="0" smtClean="0"/>
                  <a:t>2	        j3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760959" y="5302155"/>
                <a:ext cx="28761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f1=p1		f2=f1+p2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760959" y="3886200"/>
                <a:ext cx="21114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d1&lt;=d2&lt;=d3…..&lt;=</a:t>
                </a:r>
                <a:r>
                  <a:rPr lang="en-US" dirty="0" err="1" smtClean="0"/>
                  <a:t>dn</a:t>
                </a:r>
                <a:endParaRPr lang="en-US" dirty="0"/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2644006" y="5432012"/>
              <a:ext cx="2358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  <a:r>
                <a:rPr lang="en-US" dirty="0" smtClean="0"/>
                <a:t>2=f1	              s3=f2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88541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495300" y="-14785"/>
            <a:ext cx="7772400" cy="1219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Exchange Argument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495300" y="1066800"/>
            <a:ext cx="8153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Let O be an optimal solution and S be the solution obtained by our greedy.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Gradually we transform O into S without </a:t>
            </a:r>
            <a:r>
              <a:rPr lang="en-US" dirty="0" smtClean="0">
                <a:solidFill>
                  <a:schemeClr val="tx1"/>
                </a:solidFill>
              </a:rPr>
              <a:t>hurting </a:t>
            </a:r>
            <a:r>
              <a:rPr lang="en-US" dirty="0" smtClean="0">
                <a:solidFill>
                  <a:schemeClr val="tx1"/>
                </a:solidFill>
              </a:rPr>
              <a:t>its (O’s) </a:t>
            </a:r>
            <a:r>
              <a:rPr lang="en-US" dirty="0" smtClean="0">
                <a:solidFill>
                  <a:schemeClr val="tx1"/>
                </a:solidFill>
              </a:rPr>
              <a:t>quality</a:t>
            </a:r>
            <a:r>
              <a:rPr lang="en-US" dirty="0" smtClean="0">
                <a:solidFill>
                  <a:schemeClr val="tx1"/>
                </a:solidFill>
              </a:rPr>
              <a:t>. Thereby implying that |O| = |S|.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ence proving that greedy is optimal.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41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/>
        </p:nvSpPr>
        <p:spPr>
          <a:xfrm>
            <a:off x="571500" y="685800"/>
            <a:ext cx="8001000" cy="5448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4000" dirty="0" smtClean="0">
                <a:solidFill>
                  <a:schemeClr val="tx1"/>
                </a:solidFill>
              </a:rPr>
              <a:t>Inversion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We say that a schedule A has an inversion if a job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with deadline di is scheduled before another job j with earlier deadline( </a:t>
            </a:r>
            <a:r>
              <a:rPr lang="en-US" dirty="0" err="1" smtClean="0">
                <a:solidFill>
                  <a:schemeClr val="tx1"/>
                </a:solidFill>
              </a:rPr>
              <a:t>dj</a:t>
            </a:r>
            <a:r>
              <a:rPr lang="en-US" dirty="0" smtClean="0">
                <a:solidFill>
                  <a:schemeClr val="tx1"/>
                </a:solidFill>
              </a:rPr>
              <a:t>&lt;di)</a:t>
            </a:r>
            <a:r>
              <a:rPr lang="en-US" dirty="0" smtClean="0"/>
              <a:t>.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sz="4000" dirty="0" smtClean="0">
                <a:solidFill>
                  <a:schemeClr val="tx1"/>
                </a:solidFill>
              </a:rPr>
              <a:t>Idle Time</a:t>
            </a:r>
          </a:p>
          <a:p>
            <a:pPr algn="just"/>
            <a:r>
              <a:rPr lang="en-US" dirty="0" smtClean="0"/>
              <a:t>-</a:t>
            </a:r>
            <a:r>
              <a:rPr lang="en-US" dirty="0" smtClean="0">
                <a:solidFill>
                  <a:schemeClr val="tx1"/>
                </a:solidFill>
              </a:rPr>
              <a:t>The time that passes during a gap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-There is work to be done, yet for some reason the machine is sitting idle.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517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greedy approach?</a:t>
            </a:r>
            <a:endParaRPr lang="en-GB"/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33600"/>
            <a:ext cx="8116888" cy="4343400"/>
          </a:xfrm>
        </p:spPr>
        <p:txBody>
          <a:bodyPr/>
          <a:lstStyle/>
          <a:p>
            <a:r>
              <a:rPr lang="en-US" dirty="0"/>
              <a:t>Choosing a </a:t>
            </a:r>
            <a:r>
              <a:rPr lang="en-US" b="1" dirty="0"/>
              <a:t>current best</a:t>
            </a:r>
            <a:r>
              <a:rPr lang="en-US" dirty="0"/>
              <a:t> solution without worrying about future. In other words the choice does not depend upon future sub-problems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Such algorithms are </a:t>
            </a:r>
            <a:r>
              <a:rPr lang="en-US" b="1" dirty="0"/>
              <a:t>locally optimal</a:t>
            </a:r>
            <a:r>
              <a:rPr lang="en-US" dirty="0"/>
              <a:t>,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some problems, as we will see shortly, this local optimal is global optimal also and we are happy.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561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95"/>
            <a:ext cx="8229600" cy="5599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Earliest Deadline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485"/>
            <a:ext cx="8229600" cy="62375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Claim: Our schedule has no inversions and no idle time….trivial</a:t>
            </a:r>
          </a:p>
          <a:p>
            <a:r>
              <a:rPr lang="en-US" dirty="0" smtClean="0"/>
              <a:t>Clearly Optimal has no idle time.</a:t>
            </a:r>
          </a:p>
          <a:p>
            <a:r>
              <a:rPr lang="en-US" dirty="0" smtClean="0"/>
              <a:t>1. All </a:t>
            </a:r>
            <a:r>
              <a:rPr lang="en-US" dirty="0" smtClean="0"/>
              <a:t>schedules with no inversion and no idle time has same maximum lateness</a:t>
            </a:r>
          </a:p>
          <a:p>
            <a:r>
              <a:rPr lang="en-US" dirty="0" smtClean="0"/>
              <a:t>Proof:</a:t>
            </a:r>
          </a:p>
          <a:p>
            <a:r>
              <a:rPr lang="en-US" dirty="0" smtClean="0"/>
              <a:t>2. There </a:t>
            </a:r>
            <a:r>
              <a:rPr lang="en-US" dirty="0" smtClean="0"/>
              <a:t>is an optimal schedule with </a:t>
            </a:r>
            <a:r>
              <a:rPr lang="en-US" dirty="0"/>
              <a:t>no inversion and no idle </a:t>
            </a:r>
            <a:r>
              <a:rPr lang="en-US" dirty="0" smtClean="0"/>
              <a:t>time.</a:t>
            </a:r>
          </a:p>
          <a:p>
            <a:pPr lvl="1"/>
            <a:r>
              <a:rPr lang="en-US" dirty="0" smtClean="0"/>
              <a:t>A. If </a:t>
            </a:r>
            <a:r>
              <a:rPr lang="en-US" dirty="0" smtClean="0"/>
              <a:t>O (an optimal) has an inversion then there is a pair of jobs I an j such that j is scheduled immediately after I and </a:t>
            </a:r>
            <a:r>
              <a:rPr lang="en-US" dirty="0" err="1" smtClean="0"/>
              <a:t>d_j</a:t>
            </a:r>
            <a:r>
              <a:rPr lang="en-US" dirty="0" smtClean="0"/>
              <a:t> &lt; </a:t>
            </a:r>
            <a:r>
              <a:rPr lang="en-US" dirty="0" err="1" smtClean="0"/>
              <a:t>d_i</a:t>
            </a:r>
            <a:r>
              <a:rPr lang="en-US" dirty="0" smtClean="0"/>
              <a:t>….i.e. pair of inverted jobs that are consecutive.</a:t>
            </a:r>
          </a:p>
          <a:p>
            <a:pPr lvl="1"/>
            <a:r>
              <a:rPr lang="en-US" dirty="0" smtClean="0"/>
              <a:t>Proof:</a:t>
            </a:r>
          </a:p>
          <a:p>
            <a:pPr lvl="1"/>
            <a:r>
              <a:rPr lang="en-US" dirty="0" smtClean="0"/>
              <a:t>B. The </a:t>
            </a:r>
            <a:r>
              <a:rPr lang="en-US" dirty="0" smtClean="0"/>
              <a:t>new swapped schedule has maximum lateness no larger than that of O.</a:t>
            </a:r>
          </a:p>
          <a:p>
            <a:pPr lvl="1"/>
            <a:r>
              <a:rPr lang="en-US" dirty="0" smtClean="0"/>
              <a:t>Proof: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8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1. :Anjali, </a:t>
            </a:r>
            <a:r>
              <a:rPr lang="en-US" dirty="0" err="1" smtClean="0"/>
              <a:t>Hemant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18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Design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set of routers placed at n locations </a:t>
            </a:r>
          </a:p>
          <a:p>
            <a:pPr marL="457200" lvl="1" indent="0">
              <a:buNone/>
            </a:pPr>
            <a:r>
              <a:rPr lang="en-US" dirty="0" smtClean="0"/>
              <a:t>V = {v1 … </a:t>
            </a:r>
            <a:r>
              <a:rPr lang="en-US" dirty="0" err="1" smtClean="0"/>
              <a:t>vn</a:t>
            </a:r>
            <a:r>
              <a:rPr lang="en-US" dirty="0" smtClean="0"/>
              <a:t>}</a:t>
            </a:r>
          </a:p>
          <a:p>
            <a:r>
              <a:rPr lang="en-US" dirty="0"/>
              <a:t>W</a:t>
            </a:r>
            <a:r>
              <a:rPr lang="en-US" dirty="0" smtClean="0"/>
              <a:t>e want to connect them in a cheapest way.</a:t>
            </a:r>
          </a:p>
          <a:p>
            <a:endParaRPr lang="en-US" dirty="0"/>
          </a:p>
          <a:p>
            <a:r>
              <a:rPr lang="en-US" dirty="0" smtClean="0"/>
              <a:t>Claim: The minimum cost solution to the above problem is  a tree.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42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198" y="14619"/>
            <a:ext cx="8229600" cy="1143000"/>
          </a:xfrm>
        </p:spPr>
        <p:txBody>
          <a:bodyPr/>
          <a:lstStyle/>
          <a:p>
            <a:r>
              <a:rPr lang="en-US" dirty="0" smtClean="0"/>
              <a:t>Minimum Spanning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8" y="1000157"/>
            <a:ext cx="8229600" cy="5700332"/>
          </a:xfrm>
        </p:spPr>
        <p:txBody>
          <a:bodyPr/>
          <a:lstStyle/>
          <a:p>
            <a:r>
              <a:rPr lang="en-US" dirty="0" smtClean="0"/>
              <a:t>Assume that all edges have distinct edge costs. We’ll remove this restriction later.</a:t>
            </a:r>
          </a:p>
          <a:p>
            <a:r>
              <a:rPr lang="en-US" dirty="0" smtClean="0"/>
              <a:t>Greedy Approaches:</a:t>
            </a:r>
          </a:p>
          <a:p>
            <a:pPr lvl="1"/>
            <a:r>
              <a:rPr lang="en-US" dirty="0" err="1" smtClean="0"/>
              <a:t>Kruskal</a:t>
            </a:r>
            <a:endParaRPr lang="en-US" dirty="0" smtClean="0"/>
          </a:p>
          <a:p>
            <a:pPr lvl="1"/>
            <a:r>
              <a:rPr lang="en-US" dirty="0" smtClean="0"/>
              <a:t>Prim’s</a:t>
            </a:r>
          </a:p>
          <a:p>
            <a:pPr lvl="1"/>
            <a:r>
              <a:rPr lang="en-US" dirty="0" smtClean="0"/>
              <a:t>Reverse Delete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Cut Property: </a:t>
            </a:r>
            <a:r>
              <a:rPr lang="en-US" dirty="0" smtClean="0">
                <a:solidFill>
                  <a:srgbClr val="3366FF"/>
                </a:solidFill>
              </a:rPr>
              <a:t>Let S be a non-trivial subset of V, let e = (v, w) be the minimum weight edge with one end in S and the other end in V – S. Then every MST contains e.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70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‘Greedy’ </a:t>
            </a:r>
            <a:r>
              <a:rPr lang="en-US" dirty="0" smtClean="0"/>
              <a:t>Approach</a:t>
            </a:r>
            <a:endParaRPr lang="en-GB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514600"/>
            <a:ext cx="7772400" cy="4114800"/>
          </a:xfrm>
        </p:spPr>
        <p:txBody>
          <a:bodyPr/>
          <a:lstStyle/>
          <a:p>
            <a:r>
              <a:rPr lang="en-US"/>
              <a:t>Step 1:</a:t>
            </a:r>
          </a:p>
          <a:p>
            <a:pPr lvl="1"/>
            <a:r>
              <a:rPr lang="en-US"/>
              <a:t>Choose the current best solution.</a:t>
            </a:r>
          </a:p>
          <a:p>
            <a:pPr lvl="1">
              <a:buFont typeface="Wingdings" charset="0"/>
              <a:buNone/>
            </a:pPr>
            <a:r>
              <a:rPr lang="en-US"/>
              <a:t>	</a:t>
            </a:r>
          </a:p>
          <a:p>
            <a:r>
              <a:rPr lang="en-US"/>
              <a:t>Step 2:</a:t>
            </a:r>
          </a:p>
          <a:p>
            <a:pPr lvl="1"/>
            <a:r>
              <a:rPr lang="en-US"/>
              <a:t>Obtain greedy solution on the rest.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719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to use?</a:t>
            </a:r>
            <a:endParaRPr lang="en-GB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362200"/>
            <a:ext cx="7772400" cy="4114800"/>
          </a:xfrm>
        </p:spPr>
        <p:txBody>
          <a:bodyPr/>
          <a:lstStyle/>
          <a:p>
            <a:r>
              <a:rPr lang="en-US"/>
              <a:t>There must be a greedy choice to make.</a:t>
            </a:r>
          </a:p>
          <a:p>
            <a:endParaRPr lang="en-US"/>
          </a:p>
          <a:p>
            <a:r>
              <a:rPr lang="en-US"/>
              <a:t>The problem must have an optimal substructure.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284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 Selection Problem</a:t>
            </a:r>
            <a:endParaRPr lang="en-GB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46313"/>
            <a:ext cx="8153400" cy="4154487"/>
          </a:xfrm>
        </p:spPr>
        <p:txBody>
          <a:bodyPr/>
          <a:lstStyle/>
          <a:p>
            <a:pPr lvl="1"/>
            <a:r>
              <a:rPr lang="en-US" dirty="0" smtClean="0"/>
              <a:t>Given </a:t>
            </a:r>
            <a:r>
              <a:rPr lang="en-US" dirty="0"/>
              <a:t>a set of activities, S = {a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…, a</a:t>
            </a:r>
            <a:r>
              <a:rPr lang="en-US" baseline="-25000" dirty="0"/>
              <a:t>n</a:t>
            </a:r>
            <a:r>
              <a:rPr lang="en-US" dirty="0"/>
              <a:t>} that need to use some resource.</a:t>
            </a:r>
          </a:p>
          <a:p>
            <a:pPr lvl="1"/>
            <a:r>
              <a:rPr lang="en-US" dirty="0"/>
              <a:t>Each activity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/>
              <a:t> has a possible start time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 &amp; finish time f</a:t>
            </a:r>
            <a:r>
              <a:rPr lang="en-US" baseline="-25000" dirty="0"/>
              <a:t>i</a:t>
            </a:r>
            <a:r>
              <a:rPr lang="en-US" dirty="0"/>
              <a:t>, such that 0 </a:t>
            </a:r>
            <a:r>
              <a:rPr lang="en-US" b="1" dirty="0">
                <a:sym typeface="Symbol" charset="0"/>
              </a:rPr>
              <a:t></a:t>
            </a:r>
            <a:r>
              <a:rPr lang="en-US" dirty="0">
                <a:sym typeface="Symbol" charset="0"/>
              </a:rPr>
              <a:t> </a:t>
            </a:r>
            <a:r>
              <a:rPr lang="en-US" dirty="0" err="1">
                <a:sym typeface="Symbol" charset="0"/>
              </a:rPr>
              <a:t>s</a:t>
            </a:r>
            <a:r>
              <a:rPr lang="en-US" baseline="-25000" dirty="0" err="1">
                <a:sym typeface="Symbol" charset="0"/>
              </a:rPr>
              <a:t>i</a:t>
            </a:r>
            <a:r>
              <a:rPr lang="en-US" dirty="0">
                <a:sym typeface="Symbol" charset="0"/>
              </a:rPr>
              <a:t> &lt; f</a:t>
            </a:r>
            <a:r>
              <a:rPr lang="en-US" baseline="-25000" dirty="0">
                <a:sym typeface="Symbol" charset="0"/>
              </a:rPr>
              <a:t>i</a:t>
            </a:r>
            <a:r>
              <a:rPr lang="en-US" dirty="0">
                <a:sym typeface="Symbol" charset="0"/>
              </a:rPr>
              <a:t> &lt; </a:t>
            </a:r>
            <a:r>
              <a:rPr lang="en-US" b="1" dirty="0">
                <a:sym typeface="Symbol" charset="0"/>
              </a:rPr>
              <a:t></a:t>
            </a:r>
            <a:endParaRPr lang="en-US" b="1" dirty="0"/>
          </a:p>
          <a:p>
            <a:pPr lvl="1"/>
            <a:r>
              <a:rPr lang="en-US" dirty="0" smtClean="0"/>
              <a:t>We need to allocate the resource in a compatible manner, such that the number of activities getting the resource is maximized.</a:t>
            </a:r>
          </a:p>
          <a:p>
            <a:pPr lvl="1"/>
            <a:r>
              <a:rPr lang="en-US" dirty="0" smtClean="0"/>
              <a:t>The resource can be used by one and only one activity at any given time.</a:t>
            </a:r>
            <a:endParaRPr lang="en-GB" dirty="0" smtClean="0"/>
          </a:p>
          <a:p>
            <a:pPr marL="393700" lvl="1" indent="0">
              <a:buNone/>
            </a:pPr>
            <a:r>
              <a:rPr lang="en-US" i="1" dirty="0" smtClean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210243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Activity Selection Problem</a:t>
            </a:r>
            <a:endParaRPr lang="en-GB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0677"/>
            <a:ext cx="8345488" cy="5262523"/>
          </a:xfrm>
        </p:spPr>
        <p:txBody>
          <a:bodyPr/>
          <a:lstStyle/>
          <a:p>
            <a:pPr marL="273050" lvl="1" indent="-273050">
              <a:lnSpc>
                <a:spcPct val="90000"/>
              </a:lnSpc>
              <a:buClr>
                <a:srgbClr val="0BD0D9"/>
              </a:buClr>
              <a:buSzPct val="95000"/>
            </a:pPr>
            <a:r>
              <a:rPr lang="en-US" dirty="0" smtClean="0"/>
              <a:t>Two activities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FF0000"/>
                </a:solidFill>
              </a:rPr>
              <a:t>said to be compatible</a:t>
            </a:r>
            <a:r>
              <a:rPr lang="en-US" dirty="0" smtClean="0"/>
              <a:t>, if  the interval they span do not overlap. ..i.e.  f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b="1" dirty="0" smtClean="0">
                <a:sym typeface="Symbol" charset="0"/>
              </a:rPr>
              <a:t>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r>
              <a:rPr lang="en-US" dirty="0" smtClean="0"/>
              <a:t> or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r>
              <a:rPr lang="en-US" b="1" dirty="0" smtClean="0">
                <a:sym typeface="Symbol" charset="0"/>
              </a:rPr>
              <a:t> </a:t>
            </a:r>
            <a:r>
              <a:rPr lang="en-US" dirty="0" err="1" smtClean="0">
                <a:sym typeface="Symbol" charset="0"/>
              </a:rPr>
              <a:t>s</a:t>
            </a:r>
            <a:r>
              <a:rPr lang="en-US" baseline="-25000" dirty="0" err="1" smtClean="0">
                <a:sym typeface="Symbol" charset="0"/>
              </a:rPr>
              <a:t>i</a:t>
            </a:r>
            <a:endParaRPr lang="en-US" baseline="-25000" dirty="0" smtClean="0">
              <a:sym typeface="Symbol" charset="0"/>
            </a:endParaRPr>
          </a:p>
          <a:p>
            <a:pPr marL="273050" lvl="1" indent="-273050">
              <a:lnSpc>
                <a:spcPct val="90000"/>
              </a:lnSpc>
              <a:buClr>
                <a:srgbClr val="0BD0D9"/>
              </a:buClr>
              <a:buSzPct val="95000"/>
            </a:pPr>
            <a:endParaRPr lang="en-US" dirty="0" smtClean="0"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Example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Consider activities: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a</a:t>
            </a:r>
            <a:r>
              <a:rPr lang="en-US" baseline="-25000" dirty="0"/>
              <a:t>3</a:t>
            </a:r>
            <a:r>
              <a:rPr lang="en-US" dirty="0"/>
              <a:t>, a</a:t>
            </a:r>
            <a:r>
              <a:rPr lang="en-US" baseline="-25000" dirty="0"/>
              <a:t>4</a:t>
            </a:r>
            <a:endParaRPr lang="en-US" dirty="0"/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--------f</a:t>
            </a:r>
            <a:r>
              <a:rPr lang="en-US" baseline="-25000" dirty="0"/>
              <a:t>1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dirty="0"/>
              <a:t>		    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-</a:t>
            </a:r>
            <a:r>
              <a:rPr lang="en-US" dirty="0"/>
              <a:t>--------f</a:t>
            </a:r>
            <a:r>
              <a:rPr lang="en-US" baseline="-25000" dirty="0"/>
              <a:t>2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dirty="0"/>
              <a:t>				</a:t>
            </a:r>
            <a:r>
              <a:rPr lang="en-US" dirty="0" smtClean="0"/>
              <a:t>       s</a:t>
            </a:r>
            <a:r>
              <a:rPr lang="en-US" baseline="-25000" dirty="0" smtClean="0"/>
              <a:t>3</a:t>
            </a:r>
            <a:r>
              <a:rPr lang="en-US" dirty="0"/>
              <a:t>------f</a:t>
            </a:r>
            <a:r>
              <a:rPr lang="en-US" baseline="-25000" dirty="0"/>
              <a:t>3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dirty="0"/>
              <a:t>				s</a:t>
            </a:r>
            <a:r>
              <a:rPr lang="en-US" baseline="-25000" dirty="0"/>
              <a:t>4</a:t>
            </a:r>
            <a:r>
              <a:rPr lang="en-US" dirty="0"/>
              <a:t>------f</a:t>
            </a:r>
            <a:r>
              <a:rPr lang="en-US" baseline="-25000" dirty="0"/>
              <a:t>4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Here a</a:t>
            </a:r>
            <a:r>
              <a:rPr lang="en-US" baseline="-25000" dirty="0"/>
              <a:t>1</a:t>
            </a:r>
            <a:r>
              <a:rPr lang="en-US" dirty="0"/>
              <a:t> is compatible with a</a:t>
            </a:r>
            <a:r>
              <a:rPr lang="en-US" baseline="-25000" dirty="0"/>
              <a:t>3</a:t>
            </a:r>
            <a:r>
              <a:rPr lang="en-US" dirty="0"/>
              <a:t> &amp; a</a:t>
            </a:r>
            <a:r>
              <a:rPr lang="en-US" baseline="-25000" dirty="0"/>
              <a:t>4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 is compatible with </a:t>
            </a:r>
            <a:r>
              <a:rPr lang="en-US" dirty="0" smtClean="0"/>
              <a:t>a</a:t>
            </a:r>
            <a:r>
              <a:rPr lang="en-US" baseline="-25000" dirty="0" smtClean="0"/>
              <a:t>3 </a:t>
            </a:r>
            <a:r>
              <a:rPr lang="en-US" dirty="0" smtClean="0"/>
              <a:t>&amp; a</a:t>
            </a:r>
            <a:r>
              <a:rPr lang="en-US" baseline="-25000" dirty="0" smtClean="0"/>
              <a:t>4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But a</a:t>
            </a:r>
            <a:r>
              <a:rPr lang="en-US" baseline="-25000" dirty="0"/>
              <a:t>3</a:t>
            </a:r>
            <a:r>
              <a:rPr lang="en-US" dirty="0"/>
              <a:t> and a</a:t>
            </a:r>
            <a:r>
              <a:rPr lang="en-US" baseline="-25000" dirty="0"/>
              <a:t>4</a:t>
            </a:r>
            <a:r>
              <a:rPr lang="en-US" dirty="0"/>
              <a:t> themselves are not compatible.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86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 Selection Problem</a:t>
            </a:r>
            <a:endParaRPr lang="en-GB"/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8345488" cy="4495800"/>
          </a:xfrm>
        </p:spPr>
        <p:txBody>
          <a:bodyPr/>
          <a:lstStyle/>
          <a:p>
            <a:r>
              <a:rPr lang="en-US"/>
              <a:t>Solution: </a:t>
            </a:r>
            <a:r>
              <a:rPr lang="en-US" i="1"/>
              <a:t>Applying the general greedy algorithm</a:t>
            </a:r>
          </a:p>
          <a:p>
            <a:pPr lvl="1"/>
            <a:endParaRPr lang="en-US"/>
          </a:p>
          <a:p>
            <a:pPr lvl="1"/>
            <a:r>
              <a:rPr lang="en-US"/>
              <a:t>Select the current best choice, a</a:t>
            </a:r>
            <a:r>
              <a:rPr lang="en-US" baseline="-25000"/>
              <a:t>1</a:t>
            </a:r>
            <a:r>
              <a:rPr lang="en-US"/>
              <a:t> add it to the solution set.</a:t>
            </a:r>
          </a:p>
          <a:p>
            <a:pPr lvl="1"/>
            <a:r>
              <a:rPr lang="en-US"/>
              <a:t>Construct a subset S’ of all activities compatible with a</a:t>
            </a:r>
            <a:r>
              <a:rPr lang="en-US" baseline="-25000"/>
              <a:t>1</a:t>
            </a:r>
            <a:r>
              <a:rPr lang="en-US"/>
              <a:t>, find the optimal solution of this subset.</a:t>
            </a:r>
          </a:p>
          <a:p>
            <a:pPr lvl="1"/>
            <a:r>
              <a:rPr lang="en-US"/>
              <a:t>Join the two. </a:t>
            </a:r>
          </a:p>
        </p:txBody>
      </p:sp>
    </p:spTree>
    <p:extLst>
      <p:ext uri="{BB962C8B-B14F-4D97-AF65-F5344CB8AC3E}">
        <p14:creationId xmlns:p14="http://schemas.microsoft.com/office/powerpoint/2010/main" val="940857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9252"/>
            <a:ext cx="8229600" cy="1458598"/>
          </a:xfrm>
        </p:spPr>
        <p:txBody>
          <a:bodyPr/>
          <a:lstStyle/>
          <a:p>
            <a:r>
              <a:rPr lang="en-US" dirty="0" smtClean="0"/>
              <a:t>Lets think of some possible greedy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Shortest Job First</a:t>
            </a:r>
          </a:p>
          <a:p>
            <a:endParaRPr lang="en-US" dirty="0"/>
          </a:p>
          <a:p>
            <a:r>
              <a:rPr lang="en-US" dirty="0" smtClean="0"/>
              <a:t>In the order of increasing start times</a:t>
            </a:r>
          </a:p>
          <a:p>
            <a:endParaRPr lang="en-US" dirty="0"/>
          </a:p>
          <a:p>
            <a:r>
              <a:rPr lang="en-US" dirty="0"/>
              <a:t>In the order of increasing </a:t>
            </a:r>
            <a:r>
              <a:rPr lang="en-US" dirty="0" smtClean="0"/>
              <a:t>finish times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53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u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1281</Words>
  <Application>Microsoft Macintosh PowerPoint</Application>
  <PresentationFormat>On-screen Show (4:3)</PresentationFormat>
  <Paragraphs>300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blue</vt:lpstr>
      <vt:lpstr>MS 101: Algorithms</vt:lpstr>
      <vt:lpstr>Table of Contents</vt:lpstr>
      <vt:lpstr>What is greedy approach?</vt:lpstr>
      <vt:lpstr>General ‘Greedy’ Approach</vt:lpstr>
      <vt:lpstr>When to use?</vt:lpstr>
      <vt:lpstr>Activity Selection Problem</vt:lpstr>
      <vt:lpstr>Activity Selection Problem</vt:lpstr>
      <vt:lpstr>Activity Selection Problem</vt:lpstr>
      <vt:lpstr>Lets think of some possible greedy solutions</vt:lpstr>
      <vt:lpstr>    </vt:lpstr>
      <vt:lpstr>    </vt:lpstr>
      <vt:lpstr>    </vt:lpstr>
      <vt:lpstr>    </vt:lpstr>
      <vt:lpstr>    </vt:lpstr>
      <vt:lpstr>    </vt:lpstr>
      <vt:lpstr>   i   Si         Fi         Pi</vt:lpstr>
      <vt:lpstr>    </vt:lpstr>
      <vt:lpstr>Increasing Finishing Times</vt:lpstr>
      <vt:lpstr>ACTIVITY SELECTION PROBLEM</vt:lpstr>
      <vt:lpstr>Proving the Optimality</vt:lpstr>
      <vt:lpstr>Scheduling Jobs with Processing times and Deadlines </vt:lpstr>
      <vt:lpstr>Figures from Anjali, Hemant</vt:lpstr>
      <vt:lpstr>Possible Greedy Approaches</vt:lpstr>
      <vt:lpstr>SJF fails: figure from Anjali, Hemant</vt:lpstr>
      <vt:lpstr>PowerPoint Presentation</vt:lpstr>
      <vt:lpstr>MSF fails: figure from Anjali, Hemant</vt:lpstr>
      <vt:lpstr>PowerPoint Presentation</vt:lpstr>
      <vt:lpstr>PowerPoint Presentation</vt:lpstr>
      <vt:lpstr>PowerPoint Presentation</vt:lpstr>
      <vt:lpstr>Earliest Deadline First</vt:lpstr>
      <vt:lpstr>Proof of 1. :Anjali, Hemant</vt:lpstr>
      <vt:lpstr>Network Design Problems</vt:lpstr>
      <vt:lpstr>Minimum Spanning Tree</vt:lpstr>
    </vt:vector>
  </TitlesOfParts>
  <Company>ngupta.cs.du@gmail.com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101: Algorithms</dc:title>
  <dc:creator>Neelima Gupta</dc:creator>
  <cp:lastModifiedBy>Neelima Gupta</cp:lastModifiedBy>
  <cp:revision>16</cp:revision>
  <dcterms:created xsi:type="dcterms:W3CDTF">2014-08-11T04:54:04Z</dcterms:created>
  <dcterms:modified xsi:type="dcterms:W3CDTF">2014-09-19T09:43:35Z</dcterms:modified>
</cp:coreProperties>
</file>